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56" r:id="rId2"/>
    <p:sldId id="306" r:id="rId3"/>
    <p:sldId id="412" r:id="rId4"/>
    <p:sldId id="305" r:id="rId5"/>
    <p:sldId id="303" r:id="rId6"/>
    <p:sldId id="372" r:id="rId7"/>
    <p:sldId id="368" r:id="rId8"/>
    <p:sldId id="413" r:id="rId9"/>
    <p:sldId id="407" r:id="rId10"/>
    <p:sldId id="408" r:id="rId11"/>
    <p:sldId id="409" r:id="rId12"/>
    <p:sldId id="410" r:id="rId13"/>
    <p:sldId id="414" r:id="rId14"/>
    <p:sldId id="311" r:id="rId15"/>
    <p:sldId id="312" r:id="rId16"/>
    <p:sldId id="313" r:id="rId17"/>
    <p:sldId id="314" r:id="rId18"/>
    <p:sldId id="315" r:id="rId19"/>
    <p:sldId id="316" r:id="rId20"/>
    <p:sldId id="307" r:id="rId21"/>
    <p:sldId id="310" r:id="rId22"/>
    <p:sldId id="323" r:id="rId23"/>
    <p:sldId id="324" r:id="rId24"/>
    <p:sldId id="325" r:id="rId25"/>
    <p:sldId id="326" r:id="rId26"/>
    <p:sldId id="266"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4B27"/>
    <a:srgbClr val="004993"/>
    <a:srgbClr val="FF950E"/>
    <a:srgbClr val="7B8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3" autoAdjust="0"/>
  </p:normalViewPr>
  <p:slideViewPr>
    <p:cSldViewPr>
      <p:cViewPr varScale="1">
        <p:scale>
          <a:sx n="102" d="100"/>
          <a:sy n="102" d="100"/>
        </p:scale>
        <p:origin x="2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0FAB2-5C6B-4482-9D65-7AE611E8C658}" type="datetimeFigureOut">
              <a:rPr lang="pl-PL" smtClean="0"/>
              <a:t>2022-12-27</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7721C-ABD5-4836-BC1D-C27F322821A6}" type="slidenum">
              <a:rPr lang="pl-PL" smtClean="0"/>
              <a:t>‹#›</a:t>
            </a:fld>
            <a:endParaRPr lang="pl-PL"/>
          </a:p>
        </p:txBody>
      </p:sp>
    </p:spTree>
    <p:extLst>
      <p:ext uri="{BB962C8B-B14F-4D97-AF65-F5344CB8AC3E}">
        <p14:creationId xmlns:p14="http://schemas.microsoft.com/office/powerpoint/2010/main" val="41675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D355C904-0B4E-4169-BE6F-AA76AF42FFE5}" type="slidenum">
              <a:rPr lang="en-US" smtClean="0"/>
              <a:pPr/>
              <a:t>‹#›</a:t>
            </a:fld>
            <a:endParaRPr lang="en-US"/>
          </a:p>
        </p:txBody>
      </p:sp>
      <p:pic>
        <p:nvPicPr>
          <p:cNvPr id="10" name="Obraz 9"/>
          <p:cNvPicPr>
            <a:picLocks noChangeAspect="1"/>
          </p:cNvPicPr>
          <p:nvPr userDrawn="1"/>
        </p:nvPicPr>
        <p:blipFill>
          <a:blip r:embed="rId2" cstate="print"/>
          <a:srcRect/>
          <a:stretch>
            <a:fillRect/>
          </a:stretch>
        </p:blipFill>
        <p:spPr bwMode="auto">
          <a:xfrm>
            <a:off x="0" y="0"/>
            <a:ext cx="4918296" cy="3140968"/>
          </a:xfrm>
          <a:prstGeom prst="rect">
            <a:avLst/>
          </a:prstGeom>
          <a:solidFill>
            <a:srgbClr val="FFFFFF"/>
          </a:solidFill>
          <a:ln w="9525">
            <a:noFill/>
            <a:miter lim="800000"/>
            <a:headEnd/>
            <a:tailEnd/>
          </a:ln>
        </p:spPr>
      </p:pic>
      <p:sp>
        <p:nvSpPr>
          <p:cNvPr id="11" name="Rectangle 2"/>
          <p:cNvSpPr>
            <a:spLocks noChangeArrowheads="1"/>
          </p:cNvSpPr>
          <p:nvPr userDrawn="1"/>
        </p:nvSpPr>
        <p:spPr bwMode="auto">
          <a:xfrm>
            <a:off x="3952800" y="0"/>
            <a:ext cx="5191200" cy="548680"/>
          </a:xfrm>
          <a:prstGeom prst="rect">
            <a:avLst/>
          </a:prstGeom>
          <a:solidFill>
            <a:srgbClr val="FF950E"/>
          </a:solidFill>
          <a:ln w="9525">
            <a:solidFill>
              <a:srgbClr val="FF950E"/>
            </a:solidFill>
            <a:round/>
            <a:headEnd/>
            <a:tailEnd/>
          </a:ln>
        </p:spPr>
        <p:txBody>
          <a:bodyPr vert="horz" wrap="none" lIns="91440" tIns="45720" rIns="91440" bIns="45720" numCol="1" anchor="ctr" anchorCtr="0" compatLnSpc="1">
            <a:prstTxWarp prst="textNoShape">
              <a:avLst/>
            </a:prstTxWarp>
          </a:bodyPr>
          <a:lstStyle/>
          <a:p>
            <a:endParaRPr lang="en-US"/>
          </a:p>
        </p:txBody>
      </p:sp>
      <p:pic>
        <p:nvPicPr>
          <p:cNvPr id="3" name="Obraz 2">
            <a:extLst>
              <a:ext uri="{FF2B5EF4-FFF2-40B4-BE49-F238E27FC236}">
                <a16:creationId xmlns:a16="http://schemas.microsoft.com/office/drawing/2014/main" id="{70A6E205-8845-9E1F-B528-DACFB0D530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703" y="6088313"/>
            <a:ext cx="6858594" cy="7696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9776"/>
            <a:ext cx="7211144" cy="1143000"/>
          </a:xfrm>
        </p:spPr>
        <p:txBody>
          <a:bodyPr/>
          <a:lstStyle>
            <a:lvl1pPr algn="l">
              <a:defRPr>
                <a:solidFill>
                  <a:srgbClr val="FF950E"/>
                </a:solidFill>
                <a:latin typeface="Arial" pitchFamily="34" charset="0"/>
                <a:cs typeface="Arial" pitchFamily="34" charset="0"/>
              </a:defRPr>
            </a:lvl1pPr>
          </a:lstStyle>
          <a:p>
            <a:r>
              <a:rPr lang="pl-PL" dirty="0"/>
              <a:t>Kliknij, aby edytować styl</a:t>
            </a:r>
            <a:endParaRPr lang="en-US" dirty="0"/>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Symbol zastępczy daty 3"/>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D355C904-0B4E-4169-BE6F-AA76AF42FFE5}" type="slidenum">
              <a:rPr lang="en-US" smtClean="0"/>
              <a:pPr/>
              <a:t>‹#›</a:t>
            </a:fld>
            <a:endParaRPr lang="en-US"/>
          </a:p>
        </p:txBody>
      </p:sp>
      <p:sp>
        <p:nvSpPr>
          <p:cNvPr id="1026" name="Rectangle 2"/>
          <p:cNvSpPr>
            <a:spLocks noChangeArrowheads="1"/>
          </p:cNvSpPr>
          <p:nvPr userDrawn="1"/>
        </p:nvSpPr>
        <p:spPr bwMode="auto">
          <a:xfrm>
            <a:off x="0" y="676800"/>
            <a:ext cx="1403648" cy="360040"/>
          </a:xfrm>
          <a:prstGeom prst="rect">
            <a:avLst/>
          </a:prstGeom>
          <a:solidFill>
            <a:srgbClr val="FF950E"/>
          </a:solidFill>
          <a:ln w="9525">
            <a:solidFill>
              <a:srgbClr val="FF950E"/>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 name="Rectangle 2"/>
          <p:cNvSpPr>
            <a:spLocks noChangeArrowheads="1"/>
          </p:cNvSpPr>
          <p:nvPr userDrawn="1"/>
        </p:nvSpPr>
        <p:spPr bwMode="auto">
          <a:xfrm>
            <a:off x="5796136" y="6525344"/>
            <a:ext cx="3347864" cy="332656"/>
          </a:xfrm>
          <a:prstGeom prst="rect">
            <a:avLst/>
          </a:prstGeom>
          <a:solidFill>
            <a:srgbClr val="004993"/>
          </a:solidFill>
          <a:ln w="9525">
            <a:noFill/>
            <a:round/>
            <a:headEnd/>
            <a:tailEnd/>
          </a:ln>
        </p:spPr>
        <p:txBody>
          <a:bodyPr vert="horz" wrap="none" lIns="91440" tIns="45720" rIns="91440" bIns="45720" numCol="1" anchor="ctr" anchorCtr="0" compatLnSpc="1">
            <a:prstTxWarp prst="textNoShape">
              <a:avLst/>
            </a:prstTxWarp>
          </a:bodyPr>
          <a:lstStyle/>
          <a:p>
            <a:pPr algn="r"/>
            <a:r>
              <a:rPr lang="pl-PL" dirty="0">
                <a:solidFill>
                  <a:schemeClr val="bg1"/>
                </a:solidFill>
                <a:latin typeface="Arial" pitchFamily="34" charset="0"/>
                <a:cs typeface="Arial" pitchFamily="34" charset="0"/>
              </a:rPr>
              <a:t>www.LiderProjekt.pl</a:t>
            </a:r>
            <a:endParaRPr lang="en-US"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daty 2"/>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810EBB1-19D7-40E1-99CE-79F909744ECB}" type="datetimeFigureOut">
              <a:rPr lang="en-US" smtClean="0"/>
              <a:pPr/>
              <a:t>12/27/2022</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D355C904-0B4E-4169-BE6F-AA76AF42FF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EBB1-19D7-40E1-99CE-79F909744ECB}" type="datetimeFigureOut">
              <a:rPr lang="en-US" smtClean="0"/>
              <a:pPr/>
              <a:t>12/27/2022</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5C904-0B4E-4169-BE6F-AA76AF42FF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0" y="2852936"/>
            <a:ext cx="9144000" cy="3024336"/>
          </a:xfrm>
          <a:noFill/>
        </p:spPr>
        <p:txBody>
          <a:bodyPr>
            <a:normAutofit/>
          </a:bodyPr>
          <a:lstStyle/>
          <a:p>
            <a:r>
              <a:rPr lang="pl-PL" sz="3200" b="1" dirty="0">
                <a:effectLst/>
                <a:latin typeface="Calibri" panose="020F0502020204030204" pitchFamily="34" charset="0"/>
                <a:ea typeface="Times New Roman" panose="02020603050405020304" pitchFamily="18" charset="0"/>
                <a:cs typeface="Calibri" panose="020F0502020204030204" pitchFamily="34" charset="0"/>
              </a:rPr>
              <a:t>Przedsięwzięcia rewitalizacyjne</a:t>
            </a:r>
            <a:r>
              <a:rPr lang="pl-PL" sz="3200" dirty="0">
                <a:effectLst/>
                <a:latin typeface="Calibri" panose="020F0502020204030204" pitchFamily="34" charset="0"/>
                <a:ea typeface="Calibri" panose="020F0502020204030204" pitchFamily="34" charset="0"/>
                <a:cs typeface="Times New Roman" panose="02020603050405020304" pitchFamily="18" charset="0"/>
              </a:rPr>
              <a:t/>
            </a:r>
            <a:br>
              <a:rPr lang="pl-PL" sz="3200" dirty="0">
                <a:effectLst/>
                <a:latin typeface="Calibri" panose="020F0502020204030204" pitchFamily="34" charset="0"/>
                <a:ea typeface="Calibri" panose="020F0502020204030204" pitchFamily="34" charset="0"/>
                <a:cs typeface="Times New Roman" panose="02020603050405020304" pitchFamily="18" charset="0"/>
              </a:rPr>
            </a:br>
            <a:r>
              <a:rPr lang="pl-PL" sz="3200" dirty="0">
                <a:effectLst/>
                <a:latin typeface="Calibri" panose="020F0502020204030204" pitchFamily="34" charset="0"/>
                <a:ea typeface="Calibri" panose="020F0502020204030204" pitchFamily="34" charset="0"/>
                <a:cs typeface="Times New Roman" panose="02020603050405020304" pitchFamily="18" charset="0"/>
              </a:rPr>
              <a:t/>
            </a:r>
            <a:br>
              <a:rPr lang="pl-PL" sz="3200" dirty="0">
                <a:effectLst/>
                <a:latin typeface="Calibri" panose="020F0502020204030204" pitchFamily="34" charset="0"/>
                <a:ea typeface="Calibri" panose="020F0502020204030204" pitchFamily="34" charset="0"/>
                <a:cs typeface="Times New Roman" panose="02020603050405020304" pitchFamily="18" charset="0"/>
              </a:rPr>
            </a:br>
            <a:r>
              <a:rPr lang="pl-PL" sz="2000" dirty="0">
                <a:effectLst/>
                <a:latin typeface="Calibri" panose="020F0502020204030204" pitchFamily="34" charset="0"/>
                <a:ea typeface="Calibri" panose="020F0502020204030204" pitchFamily="34" charset="0"/>
                <a:cs typeface="Times New Roman" panose="02020603050405020304" pitchFamily="18" charset="0"/>
              </a:rPr>
              <a:t>Spotkanie z Komitetem Rewitalizacji</a:t>
            </a:r>
            <a:br>
              <a:rPr lang="pl-PL" sz="2000" dirty="0">
                <a:effectLst/>
                <a:latin typeface="Calibri" panose="020F0502020204030204" pitchFamily="34" charset="0"/>
                <a:ea typeface="Calibri" panose="020F0502020204030204" pitchFamily="34" charset="0"/>
                <a:cs typeface="Times New Roman" panose="02020603050405020304" pitchFamily="18" charset="0"/>
              </a:rPr>
            </a:br>
            <a:r>
              <a:rPr lang="pl-PL" sz="2000" dirty="0">
                <a:effectLst/>
                <a:latin typeface="Calibri" panose="020F0502020204030204" pitchFamily="34" charset="0"/>
                <a:ea typeface="Calibri" panose="020F0502020204030204" pitchFamily="34" charset="0"/>
                <a:cs typeface="Times New Roman" panose="02020603050405020304" pitchFamily="18" charset="0"/>
              </a:rPr>
              <a:t>9 grudnia 2022</a:t>
            </a:r>
            <a:endParaRPr lang="en-US" sz="5400" b="1" dirty="0">
              <a:solidFill>
                <a:schemeClr val="bg1">
                  <a:lumMod val="65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9776"/>
            <a:ext cx="7416824" cy="1215008"/>
          </a:xfrm>
        </p:spPr>
        <p:txBody>
          <a:bodyPr>
            <a:normAutofit/>
          </a:bodyPr>
          <a:lstStyle/>
          <a:p>
            <a:r>
              <a:rPr lang="pl-PL" sz="2600" dirty="0"/>
              <a:t>WSKAZANIE OBSZARU ZDEGRADOWANEGO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96752"/>
            <a:ext cx="7524048" cy="5322391"/>
          </a:xfrm>
          <a:prstGeom prst="rect">
            <a:avLst/>
          </a:prstGeom>
        </p:spPr>
      </p:pic>
    </p:spTree>
    <p:extLst>
      <p:ext uri="{BB962C8B-B14F-4D97-AF65-F5344CB8AC3E}">
        <p14:creationId xmlns:p14="http://schemas.microsoft.com/office/powerpoint/2010/main" val="368168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9776"/>
            <a:ext cx="7416824" cy="1215008"/>
          </a:xfrm>
        </p:spPr>
        <p:txBody>
          <a:bodyPr>
            <a:normAutofit/>
          </a:bodyPr>
          <a:lstStyle/>
          <a:p>
            <a:r>
              <a:rPr lang="pl-PL" sz="2600" dirty="0"/>
              <a:t>WSKAZANIE OBSZARU ZDEGRADOWANEGO</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087719"/>
            <a:ext cx="4081804" cy="5770281"/>
          </a:xfrm>
          <a:prstGeom prst="rect">
            <a:avLst/>
          </a:prstGeom>
        </p:spPr>
      </p:pic>
    </p:spTree>
    <p:extLst>
      <p:ext uri="{BB962C8B-B14F-4D97-AF65-F5344CB8AC3E}">
        <p14:creationId xmlns:p14="http://schemas.microsoft.com/office/powerpoint/2010/main" val="253791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9776"/>
            <a:ext cx="7416824" cy="1215008"/>
          </a:xfrm>
        </p:spPr>
        <p:txBody>
          <a:bodyPr>
            <a:normAutofit/>
          </a:bodyPr>
          <a:lstStyle/>
          <a:p>
            <a:r>
              <a:rPr lang="pl-PL" sz="2600" dirty="0"/>
              <a:t>WSKAZANIE OBSZARU ZDEGRADOWANEGO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196752"/>
            <a:ext cx="3953738" cy="5589240"/>
          </a:xfrm>
          <a:prstGeom prst="rect">
            <a:avLst/>
          </a:prstGeom>
        </p:spPr>
      </p:pic>
    </p:spTree>
    <p:extLst>
      <p:ext uri="{BB962C8B-B14F-4D97-AF65-F5344CB8AC3E}">
        <p14:creationId xmlns:p14="http://schemas.microsoft.com/office/powerpoint/2010/main" val="312705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9776"/>
            <a:ext cx="2664296" cy="1143000"/>
          </a:xfrm>
        </p:spPr>
        <p:txBody>
          <a:bodyPr>
            <a:normAutofit fontScale="90000"/>
          </a:bodyPr>
          <a:lstStyle/>
          <a:p>
            <a:r>
              <a:rPr lang="pl-PL" sz="2600" dirty="0"/>
              <a:t>WSKAZANIE OBSZARU REWITALIZACJI</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271" y="-1"/>
            <a:ext cx="4851241" cy="6858001"/>
          </a:xfrm>
          <a:prstGeom prst="rect">
            <a:avLst/>
          </a:prstGeom>
        </p:spPr>
      </p:pic>
    </p:spTree>
    <p:extLst>
      <p:ext uri="{BB962C8B-B14F-4D97-AF65-F5344CB8AC3E}">
        <p14:creationId xmlns:p14="http://schemas.microsoft.com/office/powerpoint/2010/main" val="408298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Potencjały i problemy</a:t>
            </a:r>
          </a:p>
        </p:txBody>
      </p:sp>
      <p:graphicFrame>
        <p:nvGraphicFramePr>
          <p:cNvPr id="4" name="Tabela 3">
            <a:extLst>
              <a:ext uri="{FF2B5EF4-FFF2-40B4-BE49-F238E27FC236}">
                <a16:creationId xmlns:a16="http://schemas.microsoft.com/office/drawing/2014/main" id="{AFEC2BD8-5F4A-E710-9ECD-E3B4CB5651FE}"/>
              </a:ext>
            </a:extLst>
          </p:cNvPr>
          <p:cNvGraphicFramePr>
            <a:graphicFrameLocks noGrp="1"/>
          </p:cNvGraphicFramePr>
          <p:nvPr>
            <p:extLst>
              <p:ext uri="{D42A27DB-BD31-4B8C-83A1-F6EECF244321}">
                <p14:modId xmlns:p14="http://schemas.microsoft.com/office/powerpoint/2010/main" val="2505578488"/>
              </p:ext>
            </p:extLst>
          </p:nvPr>
        </p:nvGraphicFramePr>
        <p:xfrm>
          <a:off x="1512000" y="1556792"/>
          <a:ext cx="6120000" cy="4590542"/>
        </p:xfrm>
        <a:graphic>
          <a:graphicData uri="http://schemas.openxmlformats.org/drawingml/2006/table">
            <a:tbl>
              <a:tblPr firstRow="1" firstCol="1" bandRow="1">
                <a:tableStyleId>{5C22544A-7EE6-4342-B048-85BDC9FD1C3A}</a:tableStyleId>
              </a:tblPr>
              <a:tblGrid>
                <a:gridCol w="6120000">
                  <a:extLst>
                    <a:ext uri="{9D8B030D-6E8A-4147-A177-3AD203B41FA5}">
                      <a16:colId xmlns:a16="http://schemas.microsoft.com/office/drawing/2014/main" val="1777666740"/>
                    </a:ext>
                  </a:extLst>
                </a:gridCol>
              </a:tblGrid>
              <a:tr h="4525963">
                <a:tc>
                  <a:txBody>
                    <a:bodyPr/>
                    <a:lstStyle/>
                    <a:p>
                      <a:pPr algn="just">
                        <a:lnSpc>
                          <a:spcPct val="107000"/>
                        </a:lnSpc>
                        <a:spcBef>
                          <a:spcPts val="800"/>
                        </a:spcBef>
                        <a:spcAft>
                          <a:spcPts val="800"/>
                        </a:spcAft>
                      </a:pPr>
                      <a:r>
                        <a:rPr lang="pl-PL" sz="1400" dirty="0">
                          <a:solidFill>
                            <a:schemeClr val="tx1"/>
                          </a:solidFill>
                          <a:effectLst/>
                        </a:rPr>
                        <a:t>Sfera społeczna </a:t>
                      </a:r>
                    </a:p>
                    <a:p>
                      <a:pPr algn="just">
                        <a:lnSpc>
                          <a:spcPct val="107000"/>
                        </a:lnSpc>
                        <a:spcBef>
                          <a:spcPts val="800"/>
                        </a:spcBef>
                        <a:spcAft>
                          <a:spcPts val="800"/>
                        </a:spcAft>
                      </a:pPr>
                      <a:r>
                        <a:rPr lang="pl-PL" sz="1100" dirty="0">
                          <a:solidFill>
                            <a:srgbClr val="00B050"/>
                          </a:solidFill>
                          <a:effectLst/>
                        </a:rPr>
                        <a:t>Potencjały:</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Relatywnie dobra sytuacja pod względem demograficznym. Duży napływ ludności w wieku produkcyjnym i przedprodukcyjnym odnotowany w ostatnich latach w związku z inwestycjami miejskimi w budownictwie społecznym.</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Funkcjonowanie Centrum Organizacji Pozarządowych skupiającego działalność sektora pozarządowego.</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Deklarowane przez mieszkańców poczucie więzi ze Starówką jako miejscem zamieszkania oraz funkcjonowanie kontaktów międzysąsiedzkich stanowiące podwaliny społeczeństwa obywatelskiego.</a:t>
                      </a:r>
                    </a:p>
                    <a:p>
                      <a:pPr algn="just">
                        <a:lnSpc>
                          <a:spcPct val="107000"/>
                        </a:lnSpc>
                        <a:spcBef>
                          <a:spcPts val="800"/>
                        </a:spcBef>
                        <a:spcAft>
                          <a:spcPts val="800"/>
                        </a:spcAft>
                      </a:pPr>
                      <a:r>
                        <a:rPr lang="pl-PL" sz="1100" dirty="0">
                          <a:solidFill>
                            <a:srgbClr val="FF0000"/>
                          </a:solidFill>
                          <a:effectLst/>
                        </a:rPr>
                        <a:t>Problemy: </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Koncentracja negatywnych zjawisk związanych z ubóstwem ekonomicznym, bezrobociem, niskimi wynikami w nauce na poziomie szkoły podstawowej, występowaniem przemocy w rodzinie, niskim zaangażowaniem w sprawy lokalne, występowaniem aktów wandalizmu, spożywaniem alkoholu w miejscach publicznych.</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Niewystarczająca w ocenie mieszkańców oferta edukacyjnych zajęć pozaszkolnych dla dzieci i młodzieży.</a:t>
                      </a:r>
                    </a:p>
                    <a:p>
                      <a:pPr algn="just">
                        <a:lnSpc>
                          <a:spcPct val="107000"/>
                        </a:lnSpc>
                        <a:spcBef>
                          <a:spcPts val="800"/>
                        </a:spcBef>
                        <a:spcAft>
                          <a:spcPts val="800"/>
                        </a:spcAft>
                      </a:pPr>
                      <a:r>
                        <a:rPr lang="pl-PL" sz="1100" dirty="0">
                          <a:effectLst/>
                        </a:rPr>
                        <a:t> </a:t>
                      </a:r>
                      <a:endParaRPr lang="pl-PL" sz="1100" dirty="0">
                        <a:effectLst/>
                        <a:latin typeface="Open Sans" panose="020B0606030504020204" pitchFamily="34" charset="0"/>
                        <a:ea typeface="Calibri" panose="020F0502020204030204" pitchFamily="34" charset="0"/>
                        <a:cs typeface="Times New Roman" panose="02020603050405020304" pitchFamily="18" charset="0"/>
                      </a:endParaRPr>
                    </a:p>
                  </a:txBody>
                  <a:tcPr marL="65755" marR="65755" marT="0" marB="0" anchor="ctr">
                    <a:solidFill>
                      <a:schemeClr val="tx2">
                        <a:lumMod val="20000"/>
                        <a:lumOff val="80000"/>
                      </a:schemeClr>
                    </a:solidFill>
                  </a:tcPr>
                </a:tc>
                <a:extLst>
                  <a:ext uri="{0D108BD9-81ED-4DB2-BD59-A6C34878D82A}">
                    <a16:rowId xmlns:a16="http://schemas.microsoft.com/office/drawing/2014/main" val="673863454"/>
                  </a:ext>
                </a:extLst>
              </a:tr>
            </a:tbl>
          </a:graphicData>
        </a:graphic>
      </p:graphicFrame>
    </p:spTree>
    <p:extLst>
      <p:ext uri="{BB962C8B-B14F-4D97-AF65-F5344CB8AC3E}">
        <p14:creationId xmlns:p14="http://schemas.microsoft.com/office/powerpoint/2010/main" val="354788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Potencjały i problemy</a:t>
            </a:r>
          </a:p>
        </p:txBody>
      </p:sp>
      <p:graphicFrame>
        <p:nvGraphicFramePr>
          <p:cNvPr id="3" name="Tabela 2">
            <a:extLst>
              <a:ext uri="{FF2B5EF4-FFF2-40B4-BE49-F238E27FC236}">
                <a16:creationId xmlns:a16="http://schemas.microsoft.com/office/drawing/2014/main" id="{5C45ABF0-57DE-1715-D191-F2066C1CAE75}"/>
              </a:ext>
            </a:extLst>
          </p:cNvPr>
          <p:cNvGraphicFramePr>
            <a:graphicFrameLocks noGrp="1"/>
          </p:cNvGraphicFramePr>
          <p:nvPr>
            <p:extLst>
              <p:ext uri="{D42A27DB-BD31-4B8C-83A1-F6EECF244321}">
                <p14:modId xmlns:p14="http://schemas.microsoft.com/office/powerpoint/2010/main" val="2198294123"/>
              </p:ext>
            </p:extLst>
          </p:nvPr>
        </p:nvGraphicFramePr>
        <p:xfrm>
          <a:off x="1512000" y="2132856"/>
          <a:ext cx="6120000" cy="3334830"/>
        </p:xfrm>
        <a:graphic>
          <a:graphicData uri="http://schemas.openxmlformats.org/drawingml/2006/table">
            <a:tbl>
              <a:tblPr firstRow="1" firstCol="1" bandRow="1">
                <a:tableStyleId>{5C22544A-7EE6-4342-B048-85BDC9FD1C3A}</a:tableStyleId>
              </a:tblPr>
              <a:tblGrid>
                <a:gridCol w="6120000">
                  <a:extLst>
                    <a:ext uri="{9D8B030D-6E8A-4147-A177-3AD203B41FA5}">
                      <a16:colId xmlns:a16="http://schemas.microsoft.com/office/drawing/2014/main" val="2349203483"/>
                    </a:ext>
                  </a:extLst>
                </a:gridCol>
              </a:tblGrid>
              <a:tr h="0">
                <a:tc>
                  <a:txBody>
                    <a:bodyPr/>
                    <a:lstStyle/>
                    <a:p>
                      <a:pPr algn="just">
                        <a:lnSpc>
                          <a:spcPct val="107000"/>
                        </a:lnSpc>
                        <a:spcBef>
                          <a:spcPts val="800"/>
                        </a:spcBef>
                        <a:spcAft>
                          <a:spcPts val="800"/>
                        </a:spcAft>
                      </a:pPr>
                      <a:r>
                        <a:rPr lang="pl-PL" sz="1400" dirty="0">
                          <a:solidFill>
                            <a:schemeClr val="tx1"/>
                          </a:solidFill>
                          <a:effectLst/>
                        </a:rPr>
                        <a:t>Sfera gospodarcza</a:t>
                      </a:r>
                    </a:p>
                    <a:p>
                      <a:pPr algn="just">
                        <a:lnSpc>
                          <a:spcPct val="107000"/>
                        </a:lnSpc>
                        <a:spcBef>
                          <a:spcPts val="800"/>
                        </a:spcBef>
                        <a:spcAft>
                          <a:spcPts val="800"/>
                        </a:spcAft>
                      </a:pPr>
                      <a:r>
                        <a:rPr lang="pl-PL" sz="1100" dirty="0">
                          <a:solidFill>
                            <a:srgbClr val="00B050"/>
                          </a:solidFill>
                          <a:effectLst/>
                        </a:rPr>
                        <a:t>Potencjały: </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Duża koncentracja podmiotów gospodarczych.</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Dobre nasycenie podmiotami handlowymi i usługowymi, w tym zakładami rzemieślniczymi.</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Dostępne tereny pod rozwój funkcji gospodarczych. Możliwość rozbudowy targowiska miejskiego.</a:t>
                      </a:r>
                    </a:p>
                    <a:p>
                      <a:pPr algn="just">
                        <a:lnSpc>
                          <a:spcPct val="107000"/>
                        </a:lnSpc>
                        <a:spcBef>
                          <a:spcPts val="800"/>
                        </a:spcBef>
                        <a:spcAft>
                          <a:spcPts val="800"/>
                        </a:spcAft>
                      </a:pPr>
                      <a:r>
                        <a:rPr lang="pl-PL" sz="1100" dirty="0">
                          <a:solidFill>
                            <a:srgbClr val="FF0000"/>
                          </a:solidFill>
                          <a:effectLst/>
                        </a:rPr>
                        <a:t>Problemy: </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Obserwowany spadek liczby podmiotów gospodarczych.</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Niska koncentracja podmiotów z sektora kreatywnego, innowacyjnego oraz przemysłu czasu wolnego.</a:t>
                      </a:r>
                    </a:p>
                    <a:p>
                      <a:pPr algn="just">
                        <a:lnSpc>
                          <a:spcPct val="107000"/>
                        </a:lnSpc>
                        <a:spcBef>
                          <a:spcPts val="800"/>
                        </a:spcBef>
                        <a:spcAft>
                          <a:spcPts val="800"/>
                        </a:spcAft>
                      </a:pPr>
                      <a:r>
                        <a:rPr lang="pl-PL" sz="1100" dirty="0">
                          <a:solidFill>
                            <a:schemeClr val="tx1"/>
                          </a:solidFill>
                          <a:effectLst/>
                        </a:rPr>
                        <a:t> </a:t>
                      </a:r>
                      <a:endParaRPr lang="pl-PL" sz="1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222222897"/>
                  </a:ext>
                </a:extLst>
              </a:tr>
            </a:tbl>
          </a:graphicData>
        </a:graphic>
      </p:graphicFrame>
    </p:spTree>
    <p:extLst>
      <p:ext uri="{BB962C8B-B14F-4D97-AF65-F5344CB8AC3E}">
        <p14:creationId xmlns:p14="http://schemas.microsoft.com/office/powerpoint/2010/main" val="186879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Potencjały i problemy</a:t>
            </a:r>
          </a:p>
        </p:txBody>
      </p:sp>
      <p:graphicFrame>
        <p:nvGraphicFramePr>
          <p:cNvPr id="4" name="Tabela 3">
            <a:extLst>
              <a:ext uri="{FF2B5EF4-FFF2-40B4-BE49-F238E27FC236}">
                <a16:creationId xmlns:a16="http://schemas.microsoft.com/office/drawing/2014/main" id="{5789DFAF-75AA-32A6-8C11-B362D4F3EFEA}"/>
              </a:ext>
            </a:extLst>
          </p:cNvPr>
          <p:cNvGraphicFramePr>
            <a:graphicFrameLocks noGrp="1"/>
          </p:cNvGraphicFramePr>
          <p:nvPr>
            <p:extLst>
              <p:ext uri="{D42A27DB-BD31-4B8C-83A1-F6EECF244321}">
                <p14:modId xmlns:p14="http://schemas.microsoft.com/office/powerpoint/2010/main" val="881155368"/>
              </p:ext>
            </p:extLst>
          </p:nvPr>
        </p:nvGraphicFramePr>
        <p:xfrm>
          <a:off x="1512000" y="1484784"/>
          <a:ext cx="6120000" cy="4843336"/>
        </p:xfrm>
        <a:graphic>
          <a:graphicData uri="http://schemas.openxmlformats.org/drawingml/2006/table">
            <a:tbl>
              <a:tblPr firstRow="1" firstCol="1" bandRow="1">
                <a:tableStyleId>{5C22544A-7EE6-4342-B048-85BDC9FD1C3A}</a:tableStyleId>
              </a:tblPr>
              <a:tblGrid>
                <a:gridCol w="6120000">
                  <a:extLst>
                    <a:ext uri="{9D8B030D-6E8A-4147-A177-3AD203B41FA5}">
                      <a16:colId xmlns:a16="http://schemas.microsoft.com/office/drawing/2014/main" val="3662126090"/>
                    </a:ext>
                  </a:extLst>
                </a:gridCol>
              </a:tblGrid>
              <a:tr h="4525963">
                <a:tc>
                  <a:txBody>
                    <a:bodyPr/>
                    <a:lstStyle/>
                    <a:p>
                      <a:pPr algn="just">
                        <a:lnSpc>
                          <a:spcPct val="107000"/>
                        </a:lnSpc>
                        <a:spcBef>
                          <a:spcPts val="800"/>
                        </a:spcBef>
                        <a:spcAft>
                          <a:spcPts val="800"/>
                        </a:spcAft>
                      </a:pPr>
                      <a:r>
                        <a:rPr lang="pl-PL" sz="1400" dirty="0">
                          <a:solidFill>
                            <a:schemeClr val="tx1"/>
                          </a:solidFill>
                          <a:effectLst/>
                        </a:rPr>
                        <a:t>Sfera funkcjonalno-przestrzenna</a:t>
                      </a:r>
                    </a:p>
                    <a:p>
                      <a:pPr algn="just">
                        <a:lnSpc>
                          <a:spcPct val="107000"/>
                        </a:lnSpc>
                        <a:spcBef>
                          <a:spcPts val="800"/>
                        </a:spcBef>
                        <a:spcAft>
                          <a:spcPts val="800"/>
                        </a:spcAft>
                      </a:pPr>
                      <a:r>
                        <a:rPr lang="pl-PL" sz="1000" dirty="0">
                          <a:solidFill>
                            <a:srgbClr val="00B050"/>
                          </a:solidFill>
                          <a:effectLst/>
                        </a:rPr>
                        <a:t>Potencjały: </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Dostęp do wielkopowierzchniowych terenów zieleni i rekreacji o dużym potencjale do rozwoju funkcji społecznych, w tym kultury, rekreacji i rozrywki (Park im. Fryderyka Chopina, Park Leśny, bulwar nadwarciański i Wyspa </a:t>
                      </a:r>
                      <a:r>
                        <a:rPr lang="pl-PL" sz="1000" dirty="0" err="1">
                          <a:solidFill>
                            <a:schemeClr val="tx1"/>
                          </a:solidFill>
                          <a:effectLst/>
                        </a:rPr>
                        <a:t>Pociejewo</a:t>
                      </a:r>
                      <a:r>
                        <a:rPr lang="pl-PL" sz="1000" dirty="0">
                          <a:solidFill>
                            <a:schemeClr val="tx1"/>
                          </a:solidFill>
                          <a:effectLst/>
                        </a:rPr>
                        <a:t>).</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Kulturowe i architektoniczne walory obiektów sakralnych, szczególnie konińskiej fary, budynków parafii św. Bartłomieja Apostoła oraz przestrzeni przy i wokół kościoła – potencjał do rozwoju funkcji społecznych i turystycznych.</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Dostępne tereny pod rozwój budownictwa mieszkaniowego wielorodzinnego.</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Potencjał instytucjonalny Miejskiego Przedsiębiorstwa Budownictwa Społecznego Sp. z o.o. w Koninie do rozwoju budownictwa społecznego.</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Dobra dostępność do punktów handlowych i usługowych, w tym do sklepów wielkopowierzchniowych.</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Dziedzictwo kulturowe – zachowany historyczny układ urbanistyczny Starego Rynku.</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Dobry dostęp do pobliskich dużych obiektów sportowych (np. na Wyspie </a:t>
                      </a:r>
                      <a:r>
                        <a:rPr lang="pl-PL" sz="1000" dirty="0" err="1">
                          <a:solidFill>
                            <a:schemeClr val="tx1"/>
                          </a:solidFill>
                          <a:effectLst/>
                        </a:rPr>
                        <a:t>Pociejewo</a:t>
                      </a:r>
                      <a:r>
                        <a:rPr lang="pl-PL" sz="1000" dirty="0">
                          <a:solidFill>
                            <a:schemeClr val="tx1"/>
                          </a:solidFill>
                          <a:effectLst/>
                        </a:rPr>
                        <a:t>).</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Potencjał terenu konińskich błoń do organizacji imprez masowych.</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Stosunkowo duża liczba miejsc parkingowych na tle miasta.</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Dobre połączenia komunikacyjne Starówki z „Nowym Koninem”.</a:t>
                      </a:r>
                    </a:p>
                    <a:p>
                      <a:pPr marL="342900" lvl="0" indent="-342900" algn="just">
                        <a:lnSpc>
                          <a:spcPct val="107000"/>
                        </a:lnSpc>
                        <a:spcBef>
                          <a:spcPts val="800"/>
                        </a:spcBef>
                        <a:buFont typeface="Symbol" panose="05050102010706020507" pitchFamily="18" charset="2"/>
                        <a:buChar char=""/>
                      </a:pPr>
                      <a:r>
                        <a:rPr lang="pl-PL" sz="1000" dirty="0">
                          <a:solidFill>
                            <a:schemeClr val="tx1"/>
                          </a:solidFill>
                          <a:effectLst/>
                        </a:rPr>
                        <a:t>Dostępność budynków i dużym potencjale kulturowym do rozwoju funkcji społecznych i gospodarczych (Dom </a:t>
                      </a:r>
                      <a:r>
                        <a:rPr lang="pl-PL" sz="1000" dirty="0" err="1">
                          <a:solidFill>
                            <a:schemeClr val="tx1"/>
                          </a:solidFill>
                          <a:effectLst/>
                        </a:rPr>
                        <a:t>Zemełki</a:t>
                      </a:r>
                      <a:r>
                        <a:rPr lang="pl-PL" sz="1000" dirty="0">
                          <a:solidFill>
                            <a:schemeClr val="tx1"/>
                          </a:solidFill>
                          <a:effectLst/>
                        </a:rPr>
                        <a:t>, dawne kino „Górnik”, dawna synagoga, obiekty oświatowe).</a:t>
                      </a:r>
                    </a:p>
                    <a:p>
                      <a:pPr marL="342900" lvl="0" indent="-342900" algn="just">
                        <a:lnSpc>
                          <a:spcPct val="107000"/>
                        </a:lnSpc>
                        <a:spcBef>
                          <a:spcPts val="800"/>
                        </a:spcBef>
                        <a:spcAft>
                          <a:spcPts val="800"/>
                        </a:spcAft>
                        <a:buFont typeface="Symbol" panose="05050102010706020507" pitchFamily="18" charset="2"/>
                        <a:buChar char=""/>
                      </a:pPr>
                      <a:r>
                        <a:rPr lang="pl-PL" sz="1000" dirty="0">
                          <a:solidFill>
                            <a:schemeClr val="tx1"/>
                          </a:solidFill>
                          <a:effectLst/>
                        </a:rPr>
                        <a:t>Dostępność roweru miejskiego.</a:t>
                      </a:r>
                    </a:p>
                  </a:txBody>
                  <a:tcPr marL="30764" marR="30764" marT="0" marB="0">
                    <a:solidFill>
                      <a:schemeClr val="accent4">
                        <a:lumMod val="20000"/>
                        <a:lumOff val="80000"/>
                      </a:schemeClr>
                    </a:solidFill>
                  </a:tcPr>
                </a:tc>
                <a:extLst>
                  <a:ext uri="{0D108BD9-81ED-4DB2-BD59-A6C34878D82A}">
                    <a16:rowId xmlns:a16="http://schemas.microsoft.com/office/drawing/2014/main" val="1173184270"/>
                  </a:ext>
                </a:extLst>
              </a:tr>
            </a:tbl>
          </a:graphicData>
        </a:graphic>
      </p:graphicFrame>
    </p:spTree>
    <p:extLst>
      <p:ext uri="{BB962C8B-B14F-4D97-AF65-F5344CB8AC3E}">
        <p14:creationId xmlns:p14="http://schemas.microsoft.com/office/powerpoint/2010/main" val="293923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Potencjały i problemy</a:t>
            </a:r>
          </a:p>
        </p:txBody>
      </p:sp>
      <p:graphicFrame>
        <p:nvGraphicFramePr>
          <p:cNvPr id="4" name="Tabela 3">
            <a:extLst>
              <a:ext uri="{FF2B5EF4-FFF2-40B4-BE49-F238E27FC236}">
                <a16:creationId xmlns:a16="http://schemas.microsoft.com/office/drawing/2014/main" id="{5789DFAF-75AA-32A6-8C11-B362D4F3EFEA}"/>
              </a:ext>
            </a:extLst>
          </p:cNvPr>
          <p:cNvGraphicFramePr>
            <a:graphicFrameLocks noGrp="1"/>
          </p:cNvGraphicFramePr>
          <p:nvPr>
            <p:extLst>
              <p:ext uri="{D42A27DB-BD31-4B8C-83A1-F6EECF244321}">
                <p14:modId xmlns:p14="http://schemas.microsoft.com/office/powerpoint/2010/main" val="812516853"/>
              </p:ext>
            </p:extLst>
          </p:nvPr>
        </p:nvGraphicFramePr>
        <p:xfrm>
          <a:off x="1512000" y="1988840"/>
          <a:ext cx="6120000" cy="3672408"/>
        </p:xfrm>
        <a:graphic>
          <a:graphicData uri="http://schemas.openxmlformats.org/drawingml/2006/table">
            <a:tbl>
              <a:tblPr firstRow="1" firstCol="1" bandRow="1">
                <a:tableStyleId>{5C22544A-7EE6-4342-B048-85BDC9FD1C3A}</a:tableStyleId>
              </a:tblPr>
              <a:tblGrid>
                <a:gridCol w="6120000">
                  <a:extLst>
                    <a:ext uri="{9D8B030D-6E8A-4147-A177-3AD203B41FA5}">
                      <a16:colId xmlns:a16="http://schemas.microsoft.com/office/drawing/2014/main" val="3662126090"/>
                    </a:ext>
                  </a:extLst>
                </a:gridCol>
              </a:tblGrid>
              <a:tr h="3672408">
                <a:tc>
                  <a:txBody>
                    <a:bodyPr/>
                    <a:lstStyle/>
                    <a:p>
                      <a:pPr algn="just">
                        <a:lnSpc>
                          <a:spcPct val="107000"/>
                        </a:lnSpc>
                        <a:spcBef>
                          <a:spcPts val="800"/>
                        </a:spcBef>
                        <a:spcAft>
                          <a:spcPts val="800"/>
                        </a:spcAft>
                      </a:pPr>
                      <a:r>
                        <a:rPr lang="pl-PL" sz="1400" dirty="0">
                          <a:solidFill>
                            <a:schemeClr val="tx1"/>
                          </a:solidFill>
                          <a:effectLst/>
                        </a:rPr>
                        <a:t>Sfera funkcjonalno-przestrzenna</a:t>
                      </a:r>
                    </a:p>
                    <a:p>
                      <a:pPr algn="just">
                        <a:lnSpc>
                          <a:spcPct val="107000"/>
                        </a:lnSpc>
                        <a:spcBef>
                          <a:spcPts val="800"/>
                        </a:spcBef>
                        <a:spcAft>
                          <a:spcPts val="800"/>
                        </a:spcAft>
                      </a:pPr>
                      <a:r>
                        <a:rPr lang="pl-PL" sz="1000" dirty="0">
                          <a:solidFill>
                            <a:srgbClr val="FF0000"/>
                          </a:solidFill>
                          <a:effectLst/>
                        </a:rPr>
                        <a:t>Problemy:</a:t>
                      </a:r>
                      <a:r>
                        <a:rPr lang="pl-PL" sz="1000" dirty="0">
                          <a:solidFill>
                            <a:srgbClr val="00B050"/>
                          </a:solidFill>
                          <a:effectLst/>
                        </a:rPr>
                        <a:t> </a:t>
                      </a:r>
                    </a:p>
                    <a:p>
                      <a:pPr marL="342900" lvl="0" indent="-342900" algn="just" defTabSz="914400" rtl="0" eaLnBrk="1" latinLnBrk="0" hangingPunct="1">
                        <a:lnSpc>
                          <a:spcPct val="107000"/>
                        </a:lnSpc>
                        <a:spcBef>
                          <a:spcPts val="800"/>
                        </a:spcBef>
                        <a:buFont typeface="Symbol" panose="05050102010706020507" pitchFamily="18" charset="2"/>
                        <a:buChar char=""/>
                      </a:pPr>
                      <a:r>
                        <a:rPr lang="pl-PL" sz="1000" b="1" kern="1200" dirty="0">
                          <a:solidFill>
                            <a:schemeClr val="tx1"/>
                          </a:solidFill>
                          <a:effectLst/>
                          <a:latin typeface="+mn-lt"/>
                          <a:ea typeface="+mn-ea"/>
                          <a:cs typeface="+mn-cs"/>
                        </a:rPr>
                        <a:t>Nisko oceniane przez mieszkańców: stan i funkcjonalność przestrzeni publicznych, stan i estetyka elewacji budynków, stan i estetyka podwórzy kamienic.</a:t>
                      </a:r>
                    </a:p>
                    <a:p>
                      <a:pPr marL="342900" lvl="0" indent="-342900" algn="just" defTabSz="914400" rtl="0" eaLnBrk="1" latinLnBrk="0" hangingPunct="1">
                        <a:lnSpc>
                          <a:spcPct val="107000"/>
                        </a:lnSpc>
                        <a:spcBef>
                          <a:spcPts val="800"/>
                        </a:spcBef>
                        <a:buFont typeface="Symbol" panose="05050102010706020507" pitchFamily="18" charset="2"/>
                        <a:buChar char=""/>
                      </a:pPr>
                      <a:r>
                        <a:rPr lang="pl-PL" sz="1000" b="1" kern="1200" dirty="0">
                          <a:solidFill>
                            <a:schemeClr val="tx1"/>
                          </a:solidFill>
                          <a:effectLst/>
                          <a:latin typeface="+mn-lt"/>
                          <a:ea typeface="+mn-ea"/>
                          <a:cs typeface="+mn-cs"/>
                        </a:rPr>
                        <a:t>Niezadawalający ogólny stan wyposażenia w infrastrukturę społeczno-kulturalną (przedszkola, szkoły, ośrodki zdrowia, ośrodki kultury, obiekty sportowe) na tle Konina.</a:t>
                      </a:r>
                    </a:p>
                    <a:p>
                      <a:pPr marL="342900" lvl="0" indent="-342900" algn="just" defTabSz="914400" rtl="0" eaLnBrk="1" latinLnBrk="0" hangingPunct="1">
                        <a:lnSpc>
                          <a:spcPct val="107000"/>
                        </a:lnSpc>
                        <a:spcBef>
                          <a:spcPts val="800"/>
                        </a:spcBef>
                        <a:buFont typeface="Symbol" panose="05050102010706020507" pitchFamily="18" charset="2"/>
                        <a:buChar char=""/>
                      </a:pPr>
                      <a:r>
                        <a:rPr lang="pl-PL" sz="1000" b="1" kern="1200" dirty="0">
                          <a:solidFill>
                            <a:schemeClr val="tx1"/>
                          </a:solidFill>
                          <a:effectLst/>
                          <a:latin typeface="+mn-lt"/>
                          <a:ea typeface="+mn-ea"/>
                          <a:cs typeface="+mn-cs"/>
                        </a:rPr>
                        <a:t>Niezadawalająca dostępność do infrastruktury rekreacyjnej (m.in. placów zabaw, mniejszych, wielofunkcyjnych boisk, stref aktywności).</a:t>
                      </a:r>
                    </a:p>
                    <a:p>
                      <a:pPr marL="342900" lvl="0" indent="-342900" algn="just" defTabSz="914400" rtl="0" eaLnBrk="1" latinLnBrk="0" hangingPunct="1">
                        <a:lnSpc>
                          <a:spcPct val="107000"/>
                        </a:lnSpc>
                        <a:spcBef>
                          <a:spcPts val="800"/>
                        </a:spcBef>
                        <a:buFont typeface="Symbol" panose="05050102010706020507" pitchFamily="18" charset="2"/>
                        <a:buChar char=""/>
                      </a:pPr>
                      <a:r>
                        <a:rPr lang="pl-PL" sz="1000" b="1" kern="1200" dirty="0">
                          <a:solidFill>
                            <a:schemeClr val="tx1"/>
                          </a:solidFill>
                          <a:effectLst/>
                          <a:latin typeface="+mn-lt"/>
                          <a:ea typeface="+mn-ea"/>
                          <a:cs typeface="+mn-cs"/>
                        </a:rPr>
                        <a:t>Mało rozwinięta sieć dróg rowerowych.</a:t>
                      </a:r>
                    </a:p>
                    <a:p>
                      <a:pPr marL="342900" lvl="0" indent="-342900" algn="just" defTabSz="914400" rtl="0" eaLnBrk="1" latinLnBrk="0" hangingPunct="1">
                        <a:lnSpc>
                          <a:spcPct val="107000"/>
                        </a:lnSpc>
                        <a:spcBef>
                          <a:spcPts val="800"/>
                        </a:spcBef>
                        <a:buFont typeface="Symbol" panose="05050102010706020507" pitchFamily="18" charset="2"/>
                        <a:buChar char=""/>
                      </a:pPr>
                      <a:r>
                        <a:rPr lang="pl-PL" sz="1000" b="1" kern="1200" dirty="0">
                          <a:solidFill>
                            <a:schemeClr val="tx1"/>
                          </a:solidFill>
                          <a:effectLst/>
                          <a:latin typeface="+mn-lt"/>
                          <a:ea typeface="+mn-ea"/>
                          <a:cs typeface="+mn-cs"/>
                        </a:rPr>
                        <a:t>Niewykorzystany potencjał zagospodarowania przestrzennego Placu Wolności, w tym niewielka ilość zieleni urządzonej.</a:t>
                      </a:r>
                    </a:p>
                    <a:p>
                      <a:pPr marL="342900" lvl="0" indent="-342900" algn="just" defTabSz="914400" rtl="0" eaLnBrk="1" latinLnBrk="0" hangingPunct="1">
                        <a:lnSpc>
                          <a:spcPct val="107000"/>
                        </a:lnSpc>
                        <a:spcBef>
                          <a:spcPts val="800"/>
                        </a:spcBef>
                        <a:buFont typeface="Symbol" panose="05050102010706020507" pitchFamily="18" charset="2"/>
                        <a:buChar char=""/>
                      </a:pPr>
                      <a:r>
                        <a:rPr lang="pl-PL" sz="1000" b="1" kern="1200" dirty="0">
                          <a:solidFill>
                            <a:schemeClr val="tx1"/>
                          </a:solidFill>
                          <a:effectLst/>
                          <a:latin typeface="+mn-lt"/>
                          <a:ea typeface="+mn-ea"/>
                          <a:cs typeface="+mn-cs"/>
                        </a:rPr>
                        <a:t>Zły stan niektórych kamienic czynszowych o dużej wartości architektonicznej (np. kamienica </a:t>
                      </a:r>
                      <a:r>
                        <a:rPr lang="pl-PL" sz="1000" b="1" kern="1200" dirty="0" err="1">
                          <a:solidFill>
                            <a:schemeClr val="tx1"/>
                          </a:solidFill>
                          <a:effectLst/>
                          <a:latin typeface="+mn-lt"/>
                          <a:ea typeface="+mn-ea"/>
                          <a:cs typeface="+mn-cs"/>
                        </a:rPr>
                        <a:t>Essowej</a:t>
                      </a:r>
                      <a:r>
                        <a:rPr lang="pl-PL" sz="1000" b="1" kern="1200" dirty="0">
                          <a:solidFill>
                            <a:schemeClr val="tx1"/>
                          </a:solidFill>
                          <a:effectLst/>
                          <a:latin typeface="+mn-lt"/>
                          <a:ea typeface="+mn-ea"/>
                          <a:cs typeface="+mn-cs"/>
                        </a:rPr>
                        <a:t>).</a:t>
                      </a:r>
                    </a:p>
                    <a:p>
                      <a:pPr marL="342900" lvl="0" indent="-342900" algn="just" defTabSz="914400" rtl="0" eaLnBrk="1" latinLnBrk="0" hangingPunct="1">
                        <a:lnSpc>
                          <a:spcPct val="107000"/>
                        </a:lnSpc>
                        <a:spcBef>
                          <a:spcPts val="800"/>
                        </a:spcBef>
                        <a:buFont typeface="Symbol" panose="05050102010706020507" pitchFamily="18" charset="2"/>
                        <a:buChar char=""/>
                      </a:pPr>
                      <a:r>
                        <a:rPr lang="pl-PL" sz="1000" b="1" kern="1200" dirty="0">
                          <a:solidFill>
                            <a:schemeClr val="tx1"/>
                          </a:solidFill>
                          <a:effectLst/>
                          <a:latin typeface="+mn-lt"/>
                          <a:ea typeface="+mn-ea"/>
                          <a:cs typeface="+mn-cs"/>
                        </a:rPr>
                        <a:t>Brak harmonii ładu przestrzennego w pobliżu starego rynku, przede wszystkich wzdłuż wąskich ulic prowadzących do najważniejszych placów w przestrzeni publicznej Starówki (np. ulica Gwoździarska).</a:t>
                      </a:r>
                    </a:p>
                  </a:txBody>
                  <a:tcPr marL="30764" marR="30764" marT="0" marB="0">
                    <a:solidFill>
                      <a:schemeClr val="accent4">
                        <a:lumMod val="20000"/>
                        <a:lumOff val="80000"/>
                      </a:schemeClr>
                    </a:solidFill>
                  </a:tcPr>
                </a:tc>
                <a:extLst>
                  <a:ext uri="{0D108BD9-81ED-4DB2-BD59-A6C34878D82A}">
                    <a16:rowId xmlns:a16="http://schemas.microsoft.com/office/drawing/2014/main" val="1173184270"/>
                  </a:ext>
                </a:extLst>
              </a:tr>
            </a:tbl>
          </a:graphicData>
        </a:graphic>
      </p:graphicFrame>
    </p:spTree>
    <p:extLst>
      <p:ext uri="{BB962C8B-B14F-4D97-AF65-F5344CB8AC3E}">
        <p14:creationId xmlns:p14="http://schemas.microsoft.com/office/powerpoint/2010/main" val="220756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Potencjały i problemy</a:t>
            </a:r>
          </a:p>
        </p:txBody>
      </p:sp>
      <p:graphicFrame>
        <p:nvGraphicFramePr>
          <p:cNvPr id="3" name="Tabela 2">
            <a:extLst>
              <a:ext uri="{FF2B5EF4-FFF2-40B4-BE49-F238E27FC236}">
                <a16:creationId xmlns:a16="http://schemas.microsoft.com/office/drawing/2014/main" id="{9577E23C-7228-E118-D6A3-6C20B7EE29BC}"/>
              </a:ext>
            </a:extLst>
          </p:cNvPr>
          <p:cNvGraphicFramePr>
            <a:graphicFrameLocks noGrp="1"/>
          </p:cNvGraphicFramePr>
          <p:nvPr>
            <p:extLst>
              <p:ext uri="{D42A27DB-BD31-4B8C-83A1-F6EECF244321}">
                <p14:modId xmlns:p14="http://schemas.microsoft.com/office/powerpoint/2010/main" val="1518765465"/>
              </p:ext>
            </p:extLst>
          </p:nvPr>
        </p:nvGraphicFramePr>
        <p:xfrm>
          <a:off x="1512000" y="2060848"/>
          <a:ext cx="6120000" cy="3896805"/>
        </p:xfrm>
        <a:graphic>
          <a:graphicData uri="http://schemas.openxmlformats.org/drawingml/2006/table">
            <a:tbl>
              <a:tblPr firstRow="1" firstCol="1" bandRow="1">
                <a:tableStyleId>{5C22544A-7EE6-4342-B048-85BDC9FD1C3A}</a:tableStyleId>
              </a:tblPr>
              <a:tblGrid>
                <a:gridCol w="6120000">
                  <a:extLst>
                    <a:ext uri="{9D8B030D-6E8A-4147-A177-3AD203B41FA5}">
                      <a16:colId xmlns:a16="http://schemas.microsoft.com/office/drawing/2014/main" val="587886762"/>
                    </a:ext>
                  </a:extLst>
                </a:gridCol>
              </a:tblGrid>
              <a:tr h="0">
                <a:tc>
                  <a:txBody>
                    <a:bodyPr/>
                    <a:lstStyle/>
                    <a:p>
                      <a:pPr algn="just">
                        <a:lnSpc>
                          <a:spcPct val="107000"/>
                        </a:lnSpc>
                        <a:spcBef>
                          <a:spcPts val="800"/>
                        </a:spcBef>
                        <a:spcAft>
                          <a:spcPts val="800"/>
                        </a:spcAft>
                      </a:pPr>
                      <a:r>
                        <a:rPr lang="pl-PL" sz="1400" dirty="0">
                          <a:solidFill>
                            <a:schemeClr val="tx1"/>
                          </a:solidFill>
                          <a:effectLst/>
                        </a:rPr>
                        <a:t>Sfera środowiskowa</a:t>
                      </a:r>
                      <a:endParaRPr lang="pl-PL" sz="1100" dirty="0">
                        <a:solidFill>
                          <a:schemeClr val="tx1"/>
                        </a:solidFill>
                        <a:effectLst/>
                      </a:endParaRPr>
                    </a:p>
                    <a:p>
                      <a:pPr algn="just">
                        <a:lnSpc>
                          <a:spcPct val="107000"/>
                        </a:lnSpc>
                        <a:spcBef>
                          <a:spcPts val="800"/>
                        </a:spcBef>
                        <a:spcAft>
                          <a:spcPts val="800"/>
                        </a:spcAft>
                      </a:pPr>
                      <a:r>
                        <a:rPr lang="pl-PL" sz="1100" dirty="0">
                          <a:solidFill>
                            <a:srgbClr val="00B050"/>
                          </a:solidFill>
                          <a:effectLst/>
                        </a:rPr>
                        <a:t>Potencjały: </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Możliwość wykorzystania energii geotermalnej do ogrzewania mieszkań</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Brak lokalizacji uciążliwych zakładów produkcyjnych oddziałujących negatywnie na środowisko naturalne.</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Zachowane aleje drzew prowadzące do parków miejskich w zachodnio-centralnej części obszaru Starówki.</a:t>
                      </a:r>
                    </a:p>
                    <a:p>
                      <a:pPr algn="just">
                        <a:lnSpc>
                          <a:spcPct val="107000"/>
                        </a:lnSpc>
                        <a:spcBef>
                          <a:spcPts val="800"/>
                        </a:spcBef>
                        <a:spcAft>
                          <a:spcPts val="800"/>
                        </a:spcAft>
                      </a:pPr>
                      <a:r>
                        <a:rPr lang="pl-PL" sz="1100" dirty="0">
                          <a:solidFill>
                            <a:srgbClr val="FF0000"/>
                          </a:solidFill>
                          <a:effectLst/>
                        </a:rPr>
                        <a:t>Problemy: </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Wysokie natężenie hałasu ulicznego.</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Niewielki stopień nasycenia zielenią miejską wewnątrz obszaru rewitalizacji.</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Zły stan powietrza atmosferycznego odczuwany przez mieszkańców Starówki.</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Zbyt duże zaśmiecenie terenów publicznych w opinii mieszkańców.</a:t>
                      </a:r>
                    </a:p>
                    <a:p>
                      <a:pPr algn="just">
                        <a:lnSpc>
                          <a:spcPct val="107000"/>
                        </a:lnSpc>
                        <a:spcBef>
                          <a:spcPts val="800"/>
                        </a:spcBef>
                        <a:spcAft>
                          <a:spcPts val="800"/>
                        </a:spcAft>
                      </a:pPr>
                      <a:r>
                        <a:rPr lang="pl-PL" sz="1100" dirty="0">
                          <a:solidFill>
                            <a:schemeClr val="tx1"/>
                          </a:solidFill>
                          <a:effectLst/>
                        </a:rPr>
                        <a:t> </a:t>
                      </a:r>
                      <a:endParaRPr lang="pl-PL" sz="1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397468887"/>
                  </a:ext>
                </a:extLst>
              </a:tr>
            </a:tbl>
          </a:graphicData>
        </a:graphic>
      </p:graphicFrame>
    </p:spTree>
    <p:extLst>
      <p:ext uri="{BB962C8B-B14F-4D97-AF65-F5344CB8AC3E}">
        <p14:creationId xmlns:p14="http://schemas.microsoft.com/office/powerpoint/2010/main" val="400325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Potencjały i problemy</a:t>
            </a:r>
          </a:p>
        </p:txBody>
      </p:sp>
      <p:graphicFrame>
        <p:nvGraphicFramePr>
          <p:cNvPr id="4" name="Tabela 3">
            <a:extLst>
              <a:ext uri="{FF2B5EF4-FFF2-40B4-BE49-F238E27FC236}">
                <a16:creationId xmlns:a16="http://schemas.microsoft.com/office/drawing/2014/main" id="{AECE3319-41E1-A557-7866-BD2DF78F1239}"/>
              </a:ext>
            </a:extLst>
          </p:cNvPr>
          <p:cNvGraphicFramePr>
            <a:graphicFrameLocks noGrp="1"/>
          </p:cNvGraphicFramePr>
          <p:nvPr>
            <p:extLst>
              <p:ext uri="{D42A27DB-BD31-4B8C-83A1-F6EECF244321}">
                <p14:modId xmlns:p14="http://schemas.microsoft.com/office/powerpoint/2010/main" val="2010276263"/>
              </p:ext>
            </p:extLst>
          </p:nvPr>
        </p:nvGraphicFramePr>
        <p:xfrm>
          <a:off x="1512000" y="2132856"/>
          <a:ext cx="6120000" cy="3514217"/>
        </p:xfrm>
        <a:graphic>
          <a:graphicData uri="http://schemas.openxmlformats.org/drawingml/2006/table">
            <a:tbl>
              <a:tblPr firstRow="1" firstCol="1" bandRow="1">
                <a:tableStyleId>{5C22544A-7EE6-4342-B048-85BDC9FD1C3A}</a:tableStyleId>
              </a:tblPr>
              <a:tblGrid>
                <a:gridCol w="6120000">
                  <a:extLst>
                    <a:ext uri="{9D8B030D-6E8A-4147-A177-3AD203B41FA5}">
                      <a16:colId xmlns:a16="http://schemas.microsoft.com/office/drawing/2014/main" val="2225669047"/>
                    </a:ext>
                  </a:extLst>
                </a:gridCol>
              </a:tblGrid>
              <a:tr h="0">
                <a:tc>
                  <a:txBody>
                    <a:bodyPr/>
                    <a:lstStyle/>
                    <a:p>
                      <a:pPr algn="just">
                        <a:lnSpc>
                          <a:spcPct val="107000"/>
                        </a:lnSpc>
                        <a:spcBef>
                          <a:spcPts val="800"/>
                        </a:spcBef>
                        <a:spcAft>
                          <a:spcPts val="800"/>
                        </a:spcAft>
                      </a:pPr>
                      <a:r>
                        <a:rPr lang="pl-PL" sz="1400" dirty="0">
                          <a:solidFill>
                            <a:schemeClr val="tx1"/>
                          </a:solidFill>
                          <a:effectLst/>
                        </a:rPr>
                        <a:t>Sfera techniczna</a:t>
                      </a:r>
                    </a:p>
                    <a:p>
                      <a:pPr algn="just">
                        <a:lnSpc>
                          <a:spcPct val="107000"/>
                        </a:lnSpc>
                        <a:spcBef>
                          <a:spcPts val="800"/>
                        </a:spcBef>
                        <a:spcAft>
                          <a:spcPts val="800"/>
                        </a:spcAft>
                      </a:pPr>
                      <a:r>
                        <a:rPr lang="pl-PL" sz="1100" dirty="0">
                          <a:solidFill>
                            <a:srgbClr val="00B050"/>
                          </a:solidFill>
                          <a:effectLst/>
                        </a:rPr>
                        <a:t>Potencjały:</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Lokalizacja struktur organizacyjnych Urzędu Miejskiego w Koninie w historycznych obiektach budowlanych.</a:t>
                      </a:r>
                    </a:p>
                    <a:p>
                      <a:pPr algn="just">
                        <a:lnSpc>
                          <a:spcPct val="107000"/>
                        </a:lnSpc>
                        <a:spcBef>
                          <a:spcPts val="800"/>
                        </a:spcBef>
                        <a:spcAft>
                          <a:spcPts val="800"/>
                        </a:spcAft>
                      </a:pPr>
                      <a:r>
                        <a:rPr lang="pl-PL" sz="1100" dirty="0">
                          <a:solidFill>
                            <a:srgbClr val="FF0000"/>
                          </a:solidFill>
                          <a:effectLst/>
                        </a:rPr>
                        <a:t>Problemy: </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Nisko oceniane przez mieszkańców: stan budynków mieszkalnych, stan chodników i jezdni.</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Bariery architektoniczne w dostosowaniu przejść dla pieszych dla osób ze specjalnymi potrzebami, w tym osób z niepełnosprawnościami.</a:t>
                      </a:r>
                    </a:p>
                    <a:p>
                      <a:pPr marL="342900" lvl="0" indent="-342900" algn="just">
                        <a:lnSpc>
                          <a:spcPct val="107000"/>
                        </a:lnSpc>
                        <a:spcBef>
                          <a:spcPts val="800"/>
                        </a:spcBef>
                        <a:buFont typeface="Symbol" panose="05050102010706020507" pitchFamily="18" charset="2"/>
                        <a:buChar char=""/>
                      </a:pPr>
                      <a:r>
                        <a:rPr lang="pl-PL" sz="1100" dirty="0">
                          <a:solidFill>
                            <a:schemeClr val="tx1"/>
                          </a:solidFill>
                          <a:effectLst/>
                        </a:rPr>
                        <a:t>Niewystarczające dostosowanie miejsc parkingowych i budynków użyteczności publicznej do osób z specjalnymi potrzebami, w tym osób z niepełnosprawnościami.</a:t>
                      </a:r>
                    </a:p>
                    <a:p>
                      <a:pPr marL="342900" lvl="0" indent="-342900" algn="just">
                        <a:lnSpc>
                          <a:spcPct val="107000"/>
                        </a:lnSpc>
                        <a:spcBef>
                          <a:spcPts val="800"/>
                        </a:spcBef>
                        <a:spcAft>
                          <a:spcPts val="800"/>
                        </a:spcAft>
                        <a:buFont typeface="Symbol" panose="05050102010706020507" pitchFamily="18" charset="2"/>
                        <a:buChar char=""/>
                      </a:pPr>
                      <a:r>
                        <a:rPr lang="pl-PL" sz="1100" dirty="0">
                          <a:solidFill>
                            <a:schemeClr val="tx1"/>
                          </a:solidFill>
                          <a:effectLst/>
                        </a:rPr>
                        <a:t>Niewystarczająco rozwinięty zdaniem mieszkańców monitoring miejski.</a:t>
                      </a:r>
                    </a:p>
                    <a:p>
                      <a:pPr algn="just">
                        <a:lnSpc>
                          <a:spcPct val="107000"/>
                        </a:lnSpc>
                        <a:spcBef>
                          <a:spcPts val="800"/>
                        </a:spcBef>
                        <a:spcAft>
                          <a:spcPts val="800"/>
                        </a:spcAft>
                      </a:pPr>
                      <a:r>
                        <a:rPr lang="pl-PL" sz="1100" dirty="0">
                          <a:solidFill>
                            <a:schemeClr val="tx1"/>
                          </a:solidFill>
                          <a:effectLst/>
                        </a:rPr>
                        <a:t> </a:t>
                      </a:r>
                      <a:endParaRPr lang="pl-PL" sz="110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013521868"/>
                  </a:ext>
                </a:extLst>
              </a:tr>
            </a:tbl>
          </a:graphicData>
        </a:graphic>
      </p:graphicFrame>
    </p:spTree>
    <p:extLst>
      <p:ext uri="{BB962C8B-B14F-4D97-AF65-F5344CB8AC3E}">
        <p14:creationId xmlns:p14="http://schemas.microsoft.com/office/powerpoint/2010/main" val="12213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Program spotkania</a:t>
            </a:r>
          </a:p>
        </p:txBody>
      </p:sp>
      <p:sp>
        <p:nvSpPr>
          <p:cNvPr id="3" name="Symbol zastępczy zawartości 2"/>
          <p:cNvSpPr>
            <a:spLocks noGrp="1"/>
          </p:cNvSpPr>
          <p:nvPr>
            <p:ph idx="1"/>
          </p:nvPr>
        </p:nvSpPr>
        <p:spPr/>
        <p:txBody>
          <a:bodyPr>
            <a:normAutofit/>
          </a:bodyPr>
          <a:lstStyle/>
          <a:p>
            <a:pPr algn="just">
              <a:lnSpc>
                <a:spcPct val="200000"/>
              </a:lnSpc>
            </a:pPr>
            <a:r>
              <a:rPr lang="pl-PL" sz="2000" dirty="0"/>
              <a:t>Obszar zdegradowany i obszar rewitalizacji</a:t>
            </a:r>
          </a:p>
          <a:p>
            <a:pPr algn="just">
              <a:lnSpc>
                <a:spcPct val="200000"/>
              </a:lnSpc>
            </a:pPr>
            <a:r>
              <a:rPr lang="pl-PL" sz="2000" dirty="0"/>
              <a:t>Potencjały i problemy obszaru rewitalizacji</a:t>
            </a:r>
          </a:p>
          <a:p>
            <a:pPr algn="just">
              <a:lnSpc>
                <a:spcPct val="200000"/>
              </a:lnSpc>
            </a:pPr>
            <a:r>
              <a:rPr lang="pl-PL" sz="2000" dirty="0"/>
              <a:t>Wizja rozwoju obszaru rewitalizacji Starówka, cele i kierunki działań</a:t>
            </a:r>
          </a:p>
          <a:p>
            <a:pPr algn="just">
              <a:lnSpc>
                <a:spcPct val="200000"/>
              </a:lnSpc>
            </a:pPr>
            <a:r>
              <a:rPr lang="pl-PL" sz="2000" dirty="0"/>
              <a:t>Krótkie omówienie przedsięwzięć rewitalizacyjnych</a:t>
            </a:r>
          </a:p>
          <a:p>
            <a:pPr marL="0" indent="0" algn="just">
              <a:lnSpc>
                <a:spcPct val="200000"/>
              </a:lnSpc>
              <a:buNone/>
            </a:pPr>
            <a:endParaRPr lang="pl-PL" sz="2000" dirty="0"/>
          </a:p>
        </p:txBody>
      </p:sp>
    </p:spTree>
    <p:extLst>
      <p:ext uri="{BB962C8B-B14F-4D97-AF65-F5344CB8AC3E}">
        <p14:creationId xmlns:p14="http://schemas.microsoft.com/office/powerpoint/2010/main" val="106167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Wizja rozwoju</a:t>
            </a:r>
          </a:p>
        </p:txBody>
      </p:sp>
      <p:sp>
        <p:nvSpPr>
          <p:cNvPr id="3" name="Symbol zastępczy zawartości 2"/>
          <p:cNvSpPr>
            <a:spLocks noGrp="1"/>
          </p:cNvSpPr>
          <p:nvPr>
            <p:ph idx="1"/>
          </p:nvPr>
        </p:nvSpPr>
        <p:spPr/>
        <p:txBody>
          <a:bodyPr>
            <a:normAutofit/>
          </a:bodyPr>
          <a:lstStyle/>
          <a:p>
            <a:pPr indent="0" algn="ctr">
              <a:lnSpc>
                <a:spcPct val="107000"/>
              </a:lnSpc>
              <a:spcBef>
                <a:spcPts val="800"/>
              </a:spcBef>
              <a:spcAft>
                <a:spcPts val="800"/>
              </a:spcAft>
              <a:buNone/>
            </a:pPr>
            <a:r>
              <a:rPr lang="pl-PL" sz="1800" b="1" dirty="0">
                <a:effectLst/>
                <a:latin typeface="Open Sans" panose="020B0606030504020204" pitchFamily="34" charset="0"/>
                <a:ea typeface="Calibri" panose="020F0502020204030204" pitchFamily="34" charset="0"/>
                <a:cs typeface="Open Sans" panose="020B0606030504020204" pitchFamily="34" charset="0"/>
              </a:rPr>
              <a:t>Obszar rewitalizacji „Starówka” jest zintegrowany z resztą miasta. Stanowi on rzeczywiste i funkcjonalne centrum miasta o bogatej ofercie handlowo-usługowej, również w ramach przemysłów czasu wolnego. Śródmiejski Konin tętni życiem, jest bezpieczny i dobrze zorganizowany. Obszar rewitalizacji „Starówka” to przestrzeń integrująca wszystkich mieszkańców, efektywnie rozwijająca funkcje </a:t>
            </a:r>
            <a:r>
              <a:rPr lang="pl-PL" sz="1800" b="1" dirty="0" err="1">
                <a:effectLst/>
                <a:latin typeface="Open Sans" panose="020B0606030504020204" pitchFamily="34" charset="0"/>
                <a:ea typeface="Calibri" panose="020F0502020204030204" pitchFamily="34" charset="0"/>
                <a:cs typeface="Open Sans" panose="020B0606030504020204" pitchFamily="34" charset="0"/>
              </a:rPr>
              <a:t>centrotwórcze</a:t>
            </a:r>
            <a:r>
              <a:rPr lang="pl-PL" sz="1800" b="1" dirty="0">
                <a:effectLst/>
                <a:latin typeface="Open Sans" panose="020B0606030504020204" pitchFamily="34" charset="0"/>
                <a:ea typeface="Calibri" panose="020F0502020204030204" pitchFamily="34" charset="0"/>
                <a:cs typeface="Open Sans" panose="020B0606030504020204" pitchFamily="34" charset="0"/>
              </a:rPr>
              <a:t> i gospodarcze. To miejsce koncentracji i dynamicznego zawiązywania partnerstw międzysektorowych na rzecz rozwoju obszaru, ze szczególną rolą podmiotów ekonomii społecznej, szkół oraz organizacji społecznych. Obszar rewitalizacji „Starówka” skutecznie wykorzystuje potencjał dziedzictwa wielokulturowego oraz bogactwa historycznego, wokół którego buduje się wspólnotę wartości społeczności lokalnej.</a:t>
            </a:r>
            <a:endParaRPr lang="pl-PL" sz="1800" dirty="0">
              <a:effectLst/>
              <a:latin typeface="Open Sans" panose="020B0606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120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Cele i kierunki działań</a:t>
            </a:r>
          </a:p>
        </p:txBody>
      </p:sp>
      <p:graphicFrame>
        <p:nvGraphicFramePr>
          <p:cNvPr id="6" name="Tabela 5">
            <a:extLst>
              <a:ext uri="{FF2B5EF4-FFF2-40B4-BE49-F238E27FC236}">
                <a16:creationId xmlns:a16="http://schemas.microsoft.com/office/drawing/2014/main" id="{63E6205C-29C0-E372-287A-2F0C0BBD89C0}"/>
              </a:ext>
            </a:extLst>
          </p:cNvPr>
          <p:cNvGraphicFramePr>
            <a:graphicFrameLocks noGrp="1"/>
          </p:cNvGraphicFramePr>
          <p:nvPr>
            <p:extLst>
              <p:ext uri="{D42A27DB-BD31-4B8C-83A1-F6EECF244321}">
                <p14:modId xmlns:p14="http://schemas.microsoft.com/office/powerpoint/2010/main" val="2449674597"/>
              </p:ext>
            </p:extLst>
          </p:nvPr>
        </p:nvGraphicFramePr>
        <p:xfrm>
          <a:off x="179512" y="1231790"/>
          <a:ext cx="8712969" cy="5149538"/>
        </p:xfrm>
        <a:graphic>
          <a:graphicData uri="http://schemas.openxmlformats.org/drawingml/2006/table">
            <a:tbl>
              <a:tblPr firstRow="1" firstCol="1" bandRow="1">
                <a:tableStyleId>{5C22544A-7EE6-4342-B048-85BDC9FD1C3A}</a:tableStyleId>
              </a:tblPr>
              <a:tblGrid>
                <a:gridCol w="2903378">
                  <a:extLst>
                    <a:ext uri="{9D8B030D-6E8A-4147-A177-3AD203B41FA5}">
                      <a16:colId xmlns:a16="http://schemas.microsoft.com/office/drawing/2014/main" val="1681768288"/>
                    </a:ext>
                  </a:extLst>
                </a:gridCol>
                <a:gridCol w="2903378">
                  <a:extLst>
                    <a:ext uri="{9D8B030D-6E8A-4147-A177-3AD203B41FA5}">
                      <a16:colId xmlns:a16="http://schemas.microsoft.com/office/drawing/2014/main" val="1472295369"/>
                    </a:ext>
                  </a:extLst>
                </a:gridCol>
                <a:gridCol w="2906213">
                  <a:extLst>
                    <a:ext uri="{9D8B030D-6E8A-4147-A177-3AD203B41FA5}">
                      <a16:colId xmlns:a16="http://schemas.microsoft.com/office/drawing/2014/main" val="1691432424"/>
                    </a:ext>
                  </a:extLst>
                </a:gridCol>
              </a:tblGrid>
              <a:tr h="495833">
                <a:tc gridSpan="3">
                  <a:txBody>
                    <a:bodyPr/>
                    <a:lstStyle/>
                    <a:p>
                      <a:pPr algn="ctr">
                        <a:lnSpc>
                          <a:spcPct val="107000"/>
                        </a:lnSpc>
                        <a:spcAft>
                          <a:spcPts val="0"/>
                        </a:spcAft>
                      </a:pPr>
                      <a:r>
                        <a:rPr lang="pl-PL" sz="1400" dirty="0">
                          <a:effectLst/>
                        </a:rPr>
                        <a:t>CEL NADRZĘDNY</a:t>
                      </a:r>
                    </a:p>
                    <a:p>
                      <a:pPr algn="ctr">
                        <a:lnSpc>
                          <a:spcPct val="107000"/>
                        </a:lnSpc>
                        <a:spcAft>
                          <a:spcPts val="0"/>
                        </a:spcAft>
                      </a:pPr>
                      <a:r>
                        <a:rPr lang="pl-PL" sz="1400" dirty="0">
                          <a:effectLst/>
                        </a:rPr>
                        <a:t>Poprawa jakości życia mieszkańców obszaru rewitalizacji „Starówka”</a:t>
                      </a:r>
                      <a:endParaRPr lang="pl-PL" sz="1200" dirty="0">
                        <a:effectLst/>
                        <a:latin typeface="Open Sans" panose="020B0606030504020204" pitchFamily="34" charset="0"/>
                        <a:ea typeface="Calibri" panose="020F0502020204030204" pitchFamily="34" charset="0"/>
                        <a:cs typeface="Times New Roman" panose="02020603050405020304" pitchFamily="18" charset="0"/>
                      </a:endParaRPr>
                    </a:p>
                  </a:txBody>
                  <a:tcPr marL="33478" marR="33478" marT="0" marB="0"/>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67197279"/>
                  </a:ext>
                </a:extLst>
              </a:tr>
              <a:tr h="1079070">
                <a:tc>
                  <a:txBody>
                    <a:bodyPr/>
                    <a:lstStyle/>
                    <a:p>
                      <a:pPr algn="ctr">
                        <a:lnSpc>
                          <a:spcPct val="107000"/>
                        </a:lnSpc>
                        <a:spcAft>
                          <a:spcPts val="800"/>
                        </a:spcAft>
                      </a:pPr>
                      <a:r>
                        <a:rPr lang="pl-PL" sz="1050" b="1" dirty="0">
                          <a:solidFill>
                            <a:schemeClr val="tx1"/>
                          </a:solidFill>
                          <a:effectLst/>
                        </a:rPr>
                        <a:t>CEL STRATEGICZNY 1:</a:t>
                      </a:r>
                    </a:p>
                    <a:p>
                      <a:pPr algn="ctr">
                        <a:lnSpc>
                          <a:spcPct val="107000"/>
                        </a:lnSpc>
                        <a:spcAft>
                          <a:spcPts val="800"/>
                        </a:spcAft>
                      </a:pPr>
                      <a:r>
                        <a:rPr lang="pl-PL" sz="1050" b="1" dirty="0">
                          <a:solidFill>
                            <a:schemeClr val="tx1"/>
                          </a:solidFill>
                          <a:effectLst/>
                        </a:rPr>
                        <a:t>Wzmocnienie poziomu integracji i aktywizacji społecznej na Starówce</a:t>
                      </a:r>
                      <a:endParaRPr lang="pl-PL" sz="1050" b="1"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33478" marR="33478" marT="0" marB="0" anchor="ctr">
                    <a:solidFill>
                      <a:schemeClr val="accent1">
                        <a:lumMod val="20000"/>
                        <a:lumOff val="80000"/>
                      </a:schemeClr>
                    </a:solidFill>
                  </a:tcPr>
                </a:tc>
                <a:tc>
                  <a:txBody>
                    <a:bodyPr/>
                    <a:lstStyle/>
                    <a:p>
                      <a:pPr algn="ctr">
                        <a:lnSpc>
                          <a:spcPct val="107000"/>
                        </a:lnSpc>
                        <a:spcAft>
                          <a:spcPts val="800"/>
                        </a:spcAft>
                      </a:pPr>
                      <a:r>
                        <a:rPr lang="pl-PL" sz="1050" b="1" dirty="0">
                          <a:solidFill>
                            <a:schemeClr val="tx1"/>
                          </a:solidFill>
                          <a:effectLst/>
                        </a:rPr>
                        <a:t>CEL STRATEGICZNY 2:</a:t>
                      </a:r>
                    </a:p>
                    <a:p>
                      <a:pPr algn="ctr">
                        <a:lnSpc>
                          <a:spcPct val="107000"/>
                        </a:lnSpc>
                        <a:spcAft>
                          <a:spcPts val="800"/>
                        </a:spcAft>
                      </a:pPr>
                      <a:r>
                        <a:rPr lang="pl-PL" sz="1050" b="1" dirty="0">
                          <a:solidFill>
                            <a:schemeClr val="tx1"/>
                          </a:solidFill>
                          <a:effectLst/>
                        </a:rPr>
                        <a:t>Stworzenie warunków do rozwoju sektora kreatywnego, przemysłu czasu wolnego i handlu targowiskowego</a:t>
                      </a:r>
                      <a:endParaRPr lang="pl-PL" sz="1050" b="1"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33478" marR="33478" marT="0" marB="0" anchor="ctr">
                    <a:solidFill>
                      <a:schemeClr val="accent1">
                        <a:lumMod val="20000"/>
                        <a:lumOff val="80000"/>
                      </a:schemeClr>
                    </a:solidFill>
                  </a:tcPr>
                </a:tc>
                <a:tc>
                  <a:txBody>
                    <a:bodyPr/>
                    <a:lstStyle/>
                    <a:p>
                      <a:pPr algn="ctr">
                        <a:lnSpc>
                          <a:spcPct val="107000"/>
                        </a:lnSpc>
                        <a:spcAft>
                          <a:spcPts val="800"/>
                        </a:spcAft>
                      </a:pPr>
                      <a:r>
                        <a:rPr lang="pl-PL" sz="1050" b="1" dirty="0">
                          <a:solidFill>
                            <a:schemeClr val="tx1"/>
                          </a:solidFill>
                          <a:effectLst/>
                        </a:rPr>
                        <a:t>CEL STRATEGICZNY 3:</a:t>
                      </a:r>
                    </a:p>
                    <a:p>
                      <a:pPr algn="ctr">
                        <a:lnSpc>
                          <a:spcPct val="107000"/>
                        </a:lnSpc>
                        <a:spcAft>
                          <a:spcPts val="800"/>
                        </a:spcAft>
                      </a:pPr>
                      <a:r>
                        <a:rPr lang="pl-PL" sz="1050" b="1" dirty="0">
                          <a:solidFill>
                            <a:schemeClr val="tx1"/>
                          </a:solidFill>
                          <a:effectLst/>
                        </a:rPr>
                        <a:t>Rozwój infrastruktury liniowej, poprawa jakości przestrzeni publicznych, wprowadzenie zieleni śródmiejskiej, rozwój budownictwa mieszkaniowego i poprawa stanu środowiska</a:t>
                      </a:r>
                      <a:endParaRPr lang="pl-PL" sz="1050" b="1"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33478" marR="33478" marT="0" marB="0" anchor="ctr">
                    <a:solidFill>
                      <a:schemeClr val="accent1">
                        <a:lumMod val="20000"/>
                        <a:lumOff val="80000"/>
                      </a:schemeClr>
                    </a:solidFill>
                  </a:tcPr>
                </a:tc>
                <a:extLst>
                  <a:ext uri="{0D108BD9-81ED-4DB2-BD59-A6C34878D82A}">
                    <a16:rowId xmlns:a16="http://schemas.microsoft.com/office/drawing/2014/main" val="3468226828"/>
                  </a:ext>
                </a:extLst>
              </a:tr>
              <a:tr h="235333">
                <a:tc gridSpan="3">
                  <a:txBody>
                    <a:bodyPr/>
                    <a:lstStyle/>
                    <a:p>
                      <a:pPr algn="ctr">
                        <a:lnSpc>
                          <a:spcPct val="107000"/>
                        </a:lnSpc>
                        <a:spcAft>
                          <a:spcPts val="800"/>
                        </a:spcAft>
                      </a:pPr>
                      <a:r>
                        <a:rPr lang="pl-PL" sz="1050" dirty="0">
                          <a:solidFill>
                            <a:schemeClr val="tx1"/>
                          </a:solidFill>
                          <a:effectLst/>
                        </a:rPr>
                        <a:t>KIERUNKI DZIAŁAŃ</a:t>
                      </a:r>
                      <a:endParaRPr lang="pl-PL" sz="105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33478" marR="33478" marT="0" marB="0" anchor="ctr">
                    <a:solidFill>
                      <a:schemeClr val="bg1">
                        <a:lumMod val="85000"/>
                      </a:schemeClr>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279397311"/>
                  </a:ext>
                </a:extLst>
              </a:tr>
              <a:tr h="3339302">
                <a:tc>
                  <a:txBody>
                    <a:bodyPr/>
                    <a:lstStyle/>
                    <a:p>
                      <a:pPr marL="342900" lvl="0" indent="-342900">
                        <a:lnSpc>
                          <a:spcPct val="107000"/>
                        </a:lnSpc>
                        <a:buFont typeface="Symbol" panose="05050102010706020507" pitchFamily="18" charset="2"/>
                        <a:buChar char=""/>
                      </a:pPr>
                      <a:r>
                        <a:rPr lang="pl-PL" sz="1050" b="0" dirty="0">
                          <a:solidFill>
                            <a:schemeClr val="tx1"/>
                          </a:solidFill>
                          <a:effectLst/>
                        </a:rPr>
                        <a:t>Wzmacnianie więzi sąsiedzkich, pobudzanie aktywności społecznej mieszkańców Starówki i rozwijanie społeczeństwa obywatelskiego,</a:t>
                      </a:r>
                    </a:p>
                    <a:p>
                      <a:pPr marL="342900" lvl="0" indent="-342900">
                        <a:lnSpc>
                          <a:spcPct val="107000"/>
                        </a:lnSpc>
                        <a:buFont typeface="Symbol" panose="05050102010706020507" pitchFamily="18" charset="2"/>
                        <a:buChar char=""/>
                      </a:pPr>
                      <a:r>
                        <a:rPr lang="pl-PL" sz="1050" b="0" dirty="0">
                          <a:solidFill>
                            <a:schemeClr val="tx1"/>
                          </a:solidFill>
                          <a:effectLst/>
                        </a:rPr>
                        <a:t>Aktywizowanie społeczne i zawodowe osób zagrożonych wykluczeniem społecznym,</a:t>
                      </a:r>
                    </a:p>
                    <a:p>
                      <a:pPr marL="342900" lvl="0" indent="-342900">
                        <a:lnSpc>
                          <a:spcPct val="107000"/>
                        </a:lnSpc>
                        <a:buFont typeface="Symbol" panose="05050102010706020507" pitchFamily="18" charset="2"/>
                        <a:buChar char=""/>
                      </a:pPr>
                      <a:r>
                        <a:rPr lang="pl-PL" sz="1050" b="0" dirty="0">
                          <a:solidFill>
                            <a:schemeClr val="tx1"/>
                          </a:solidFill>
                          <a:effectLst/>
                        </a:rPr>
                        <a:t>Rozwijanie oferty edukacyjnej dla dzieci i młodzieży szkół podstawowych i ponadpodstawowych oraz przedszkoli,</a:t>
                      </a:r>
                    </a:p>
                    <a:p>
                      <a:pPr marL="342900" lvl="0" indent="-342900">
                        <a:lnSpc>
                          <a:spcPct val="107000"/>
                        </a:lnSpc>
                        <a:buFont typeface="Symbol" panose="05050102010706020507" pitchFamily="18" charset="2"/>
                        <a:buChar char=""/>
                      </a:pPr>
                      <a:r>
                        <a:rPr lang="pl-PL" sz="1050" b="0" dirty="0">
                          <a:solidFill>
                            <a:schemeClr val="tx1"/>
                          </a:solidFill>
                          <a:effectLst/>
                        </a:rPr>
                        <a:t>Rozwijanie oferty usług kultury, integracji społecznej i rekreacji,</a:t>
                      </a:r>
                    </a:p>
                    <a:p>
                      <a:pPr marL="342900" lvl="0" indent="-342900">
                        <a:lnSpc>
                          <a:spcPct val="107000"/>
                        </a:lnSpc>
                        <a:buFont typeface="Symbol" panose="05050102010706020507" pitchFamily="18" charset="2"/>
                        <a:buChar char=""/>
                      </a:pPr>
                      <a:r>
                        <a:rPr lang="pl-PL" sz="1050" b="0" dirty="0">
                          <a:solidFill>
                            <a:schemeClr val="tx1"/>
                          </a:solidFill>
                          <a:effectLst/>
                        </a:rPr>
                        <a:t>Rozwijanie współpracy administracji samorządowej z sektorem pozarządowym w realizacji działań społecznych na rzecz obszaru rewitalizacji,</a:t>
                      </a:r>
                    </a:p>
                    <a:p>
                      <a:pPr marL="342900" lvl="0" indent="-342900">
                        <a:lnSpc>
                          <a:spcPct val="107000"/>
                        </a:lnSpc>
                        <a:buFont typeface="Symbol" panose="05050102010706020507" pitchFamily="18" charset="2"/>
                        <a:buChar char=""/>
                      </a:pPr>
                      <a:r>
                        <a:rPr lang="pl-PL" sz="1050" b="0" dirty="0">
                          <a:solidFill>
                            <a:schemeClr val="tx1"/>
                          </a:solidFill>
                          <a:effectLst/>
                        </a:rPr>
                        <a:t>Wzmacnianie poczucia bezpieczeństwa publicznego na Starówce.</a:t>
                      </a:r>
                      <a:endParaRPr lang="pl-PL" sz="1050" b="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33478" marR="33478" marT="0" marB="0">
                    <a:noFill/>
                  </a:tcPr>
                </a:tc>
                <a:tc>
                  <a:txBody>
                    <a:bodyPr/>
                    <a:lstStyle/>
                    <a:p>
                      <a:pPr marL="342900" lvl="0" indent="-342900">
                        <a:lnSpc>
                          <a:spcPct val="107000"/>
                        </a:lnSpc>
                        <a:buFont typeface="Symbol" panose="05050102010706020507" pitchFamily="18" charset="2"/>
                        <a:buChar char=""/>
                      </a:pPr>
                      <a:r>
                        <a:rPr lang="pl-PL" sz="1050" b="0" dirty="0">
                          <a:solidFill>
                            <a:schemeClr val="tx1"/>
                          </a:solidFill>
                          <a:effectLst/>
                        </a:rPr>
                        <a:t>Pobudzanie kreatywności wśród mieszkańców Starówki, szczególnie młodzieży,</a:t>
                      </a:r>
                    </a:p>
                    <a:p>
                      <a:pPr marL="342900" lvl="0" indent="-342900">
                        <a:lnSpc>
                          <a:spcPct val="107000"/>
                        </a:lnSpc>
                        <a:buFont typeface="Symbol" panose="05050102010706020507" pitchFamily="18" charset="2"/>
                        <a:buChar char=""/>
                      </a:pPr>
                      <a:r>
                        <a:rPr lang="pl-PL" sz="1050" b="0" dirty="0">
                          <a:solidFill>
                            <a:schemeClr val="tx1"/>
                          </a:solidFill>
                          <a:effectLst/>
                        </a:rPr>
                        <a:t>Rozbudowa targowiska miejskiego, tworzenie atrakcyjnych warunków do rozwoju handlu targowiskowego na Starówce.</a:t>
                      </a:r>
                      <a:endParaRPr lang="pl-PL" sz="1050" b="0"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endParaRPr>
                    </a:p>
                  </a:txBody>
                  <a:tcPr marL="33478" marR="33478" marT="0" marB="0">
                    <a:noFill/>
                  </a:tcPr>
                </a:tc>
                <a:tc>
                  <a:txBody>
                    <a:bodyPr/>
                    <a:lstStyle/>
                    <a:p>
                      <a:pPr marL="342900" lvl="0" indent="-342900">
                        <a:lnSpc>
                          <a:spcPct val="107000"/>
                        </a:lnSpc>
                        <a:buFont typeface="Symbol" panose="05050102010706020507" pitchFamily="18" charset="2"/>
                        <a:buChar char=""/>
                      </a:pPr>
                      <a:r>
                        <a:rPr lang="pl-PL" sz="1050" b="0" dirty="0">
                          <a:solidFill>
                            <a:schemeClr val="tx1"/>
                          </a:solidFill>
                          <a:effectLst/>
                        </a:rPr>
                        <a:t>Modernizacja przestrzeni publicznych, w tym rozwijanie zazielenianie placów i ciągów komunikacyjnych,</a:t>
                      </a:r>
                    </a:p>
                    <a:p>
                      <a:pPr marL="342900" lvl="0" indent="-342900">
                        <a:lnSpc>
                          <a:spcPct val="107000"/>
                        </a:lnSpc>
                        <a:buFont typeface="Symbol" panose="05050102010706020507" pitchFamily="18" charset="2"/>
                        <a:buChar char=""/>
                      </a:pPr>
                      <a:r>
                        <a:rPr lang="pl-PL" sz="1050" b="0" dirty="0">
                          <a:solidFill>
                            <a:schemeClr val="tx1"/>
                          </a:solidFill>
                          <a:effectLst/>
                        </a:rPr>
                        <a:t>Modernizacja jezdni, ciągów pieszych i rozwijanie dróg rowerowych,</a:t>
                      </a:r>
                    </a:p>
                    <a:p>
                      <a:pPr marL="342900" lvl="0" indent="-342900">
                        <a:lnSpc>
                          <a:spcPct val="107000"/>
                        </a:lnSpc>
                        <a:buFont typeface="Symbol" panose="05050102010706020507" pitchFamily="18" charset="2"/>
                        <a:buChar char=""/>
                      </a:pPr>
                      <a:r>
                        <a:rPr lang="pl-PL" sz="1050" b="0" dirty="0">
                          <a:solidFill>
                            <a:schemeClr val="tx1"/>
                          </a:solidFill>
                          <a:effectLst/>
                        </a:rPr>
                        <a:t>Ochrona dziedzictwa kulturowego Starówki</a:t>
                      </a:r>
                    </a:p>
                    <a:p>
                      <a:pPr marL="342900" lvl="0" indent="-342900">
                        <a:lnSpc>
                          <a:spcPct val="107000"/>
                        </a:lnSpc>
                        <a:buFont typeface="Symbol" panose="05050102010706020507" pitchFamily="18" charset="2"/>
                        <a:buChar char=""/>
                      </a:pPr>
                      <a:r>
                        <a:rPr lang="pl-PL" sz="1050" b="0" dirty="0">
                          <a:solidFill>
                            <a:schemeClr val="tx1"/>
                          </a:solidFill>
                          <a:effectLst/>
                        </a:rPr>
                        <a:t>Eliminowanie nadmiernego ruchu samochodowego na Starówce, redukowanie uciążliwości hałasu komunikacyjnego,</a:t>
                      </a:r>
                    </a:p>
                    <a:p>
                      <a:pPr marL="342900" lvl="0" indent="-342900">
                        <a:lnSpc>
                          <a:spcPct val="107000"/>
                        </a:lnSpc>
                        <a:buFont typeface="Symbol" panose="05050102010706020507" pitchFamily="18" charset="2"/>
                        <a:buChar char=""/>
                      </a:pPr>
                      <a:r>
                        <a:rPr lang="pl-PL" sz="1050" b="0" dirty="0">
                          <a:solidFill>
                            <a:schemeClr val="tx1"/>
                          </a:solidFill>
                          <a:effectLst/>
                        </a:rPr>
                        <a:t>Rozbudowa i modernizacja, w tym termomodernizacja zasobów mieszkaniowych,</a:t>
                      </a:r>
                    </a:p>
                    <a:p>
                      <a:pPr marL="342900" lvl="0" indent="-342900">
                        <a:lnSpc>
                          <a:spcPct val="107000"/>
                        </a:lnSpc>
                        <a:buFont typeface="Symbol" panose="05050102010706020507" pitchFamily="18" charset="2"/>
                        <a:buChar char=""/>
                      </a:pPr>
                      <a:r>
                        <a:rPr lang="pl-PL" sz="1050" b="0" dirty="0">
                          <a:solidFill>
                            <a:schemeClr val="tx1"/>
                          </a:solidFill>
                          <a:effectLst/>
                        </a:rPr>
                        <a:t>Modernizacja, w tym termomodernizacja budynków użyteczności publicznej, dostosowanie ich do potrzeb osób z niepełnosprawnościami,</a:t>
                      </a:r>
                    </a:p>
                    <a:p>
                      <a:pPr marL="342900" lvl="0" indent="-342900">
                        <a:lnSpc>
                          <a:spcPct val="107000"/>
                        </a:lnSpc>
                        <a:spcAft>
                          <a:spcPts val="800"/>
                        </a:spcAft>
                        <a:buFont typeface="Symbol" panose="05050102010706020507" pitchFamily="18" charset="2"/>
                        <a:buChar char=""/>
                      </a:pPr>
                      <a:r>
                        <a:rPr lang="pl-PL" sz="1050" b="0" dirty="0">
                          <a:solidFill>
                            <a:schemeClr val="tx1"/>
                          </a:solidFill>
                          <a:effectLst/>
                        </a:rPr>
                        <a:t>Wprowadzanie nowych funkcji w wielkopowierzchniowych terenach zieleni.</a:t>
                      </a:r>
                    </a:p>
                  </a:txBody>
                  <a:tcPr marL="33478" marR="33478" marT="0" marB="0">
                    <a:noFill/>
                  </a:tcPr>
                </a:tc>
                <a:extLst>
                  <a:ext uri="{0D108BD9-81ED-4DB2-BD59-A6C34878D82A}">
                    <a16:rowId xmlns:a16="http://schemas.microsoft.com/office/drawing/2014/main" val="1805932624"/>
                  </a:ext>
                </a:extLst>
              </a:tr>
            </a:tbl>
          </a:graphicData>
        </a:graphic>
      </p:graphicFrame>
    </p:spTree>
    <p:extLst>
      <p:ext uri="{BB962C8B-B14F-4D97-AF65-F5344CB8AC3E}">
        <p14:creationId xmlns:p14="http://schemas.microsoft.com/office/powerpoint/2010/main" val="1919231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Przedsięwzięcia rewitalizacyjne</a:t>
            </a:r>
            <a:endParaRPr lang="pl-PL" dirty="0"/>
          </a:p>
        </p:txBody>
      </p:sp>
      <p:graphicFrame>
        <p:nvGraphicFramePr>
          <p:cNvPr id="3" name="Tabela 2">
            <a:extLst>
              <a:ext uri="{FF2B5EF4-FFF2-40B4-BE49-F238E27FC236}">
                <a16:creationId xmlns:a16="http://schemas.microsoft.com/office/drawing/2014/main" id="{A1579A0F-175C-8432-D922-7B65C3F667C6}"/>
              </a:ext>
            </a:extLst>
          </p:cNvPr>
          <p:cNvGraphicFramePr>
            <a:graphicFrameLocks noGrp="1"/>
          </p:cNvGraphicFramePr>
          <p:nvPr>
            <p:extLst>
              <p:ext uri="{D42A27DB-BD31-4B8C-83A1-F6EECF244321}">
                <p14:modId xmlns:p14="http://schemas.microsoft.com/office/powerpoint/2010/main" val="8111796"/>
              </p:ext>
            </p:extLst>
          </p:nvPr>
        </p:nvGraphicFramePr>
        <p:xfrm>
          <a:off x="107504" y="1124744"/>
          <a:ext cx="8928993" cy="5361051"/>
        </p:xfrm>
        <a:graphic>
          <a:graphicData uri="http://schemas.openxmlformats.org/drawingml/2006/table">
            <a:tbl>
              <a:tblPr firstRow="1" firstCol="1" bandRow="1">
                <a:tableStyleId>{5C22544A-7EE6-4342-B048-85BDC9FD1C3A}</a:tableStyleId>
              </a:tblPr>
              <a:tblGrid>
                <a:gridCol w="435561">
                  <a:extLst>
                    <a:ext uri="{9D8B030D-6E8A-4147-A177-3AD203B41FA5}">
                      <a16:colId xmlns:a16="http://schemas.microsoft.com/office/drawing/2014/main" val="1011444181"/>
                    </a:ext>
                  </a:extLst>
                </a:gridCol>
                <a:gridCol w="3411891">
                  <a:extLst>
                    <a:ext uri="{9D8B030D-6E8A-4147-A177-3AD203B41FA5}">
                      <a16:colId xmlns:a16="http://schemas.microsoft.com/office/drawing/2014/main" val="2873180266"/>
                    </a:ext>
                  </a:extLst>
                </a:gridCol>
                <a:gridCol w="2345236">
                  <a:extLst>
                    <a:ext uri="{9D8B030D-6E8A-4147-A177-3AD203B41FA5}">
                      <a16:colId xmlns:a16="http://schemas.microsoft.com/office/drawing/2014/main" val="988823082"/>
                    </a:ext>
                  </a:extLst>
                </a:gridCol>
                <a:gridCol w="648072">
                  <a:extLst>
                    <a:ext uri="{9D8B030D-6E8A-4147-A177-3AD203B41FA5}">
                      <a16:colId xmlns:a16="http://schemas.microsoft.com/office/drawing/2014/main" val="1957353792"/>
                    </a:ext>
                  </a:extLst>
                </a:gridCol>
                <a:gridCol w="720080">
                  <a:extLst>
                    <a:ext uri="{9D8B030D-6E8A-4147-A177-3AD203B41FA5}">
                      <a16:colId xmlns:a16="http://schemas.microsoft.com/office/drawing/2014/main" val="1459770379"/>
                    </a:ext>
                  </a:extLst>
                </a:gridCol>
                <a:gridCol w="714811">
                  <a:extLst>
                    <a:ext uri="{9D8B030D-6E8A-4147-A177-3AD203B41FA5}">
                      <a16:colId xmlns:a16="http://schemas.microsoft.com/office/drawing/2014/main" val="3925854166"/>
                    </a:ext>
                  </a:extLst>
                </a:gridCol>
                <a:gridCol w="653342">
                  <a:extLst>
                    <a:ext uri="{9D8B030D-6E8A-4147-A177-3AD203B41FA5}">
                      <a16:colId xmlns:a16="http://schemas.microsoft.com/office/drawing/2014/main" val="3331468023"/>
                    </a:ext>
                  </a:extLst>
                </a:gridCol>
              </a:tblGrid>
              <a:tr h="147601">
                <a:tc rowSpan="2">
                  <a:txBody>
                    <a:bodyPr/>
                    <a:lstStyle/>
                    <a:p>
                      <a:pPr>
                        <a:lnSpc>
                          <a:spcPct val="115000"/>
                        </a:lnSpc>
                        <a:spcAft>
                          <a:spcPts val="800"/>
                        </a:spcAft>
                      </a:pPr>
                      <a:r>
                        <a:rPr lang="pl-PL" sz="900">
                          <a:effectLst/>
                        </a:rPr>
                        <a:t>Numer przedsię-wzięcia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a:effectLst/>
                        </a:rPr>
                        <a:t>Tytuł przedsięwzięcia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a:effectLst/>
                        </a:rPr>
                        <a:t>Wykonawca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a:effectLst/>
                        </a:rPr>
                        <a:t>Okres realizacji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dirty="0">
                          <a:effectLst/>
                        </a:rPr>
                        <a:t>Szacunkowa wartość (zł)</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gridSpan="2">
                  <a:txBody>
                    <a:bodyPr/>
                    <a:lstStyle/>
                    <a:p>
                      <a:pPr>
                        <a:lnSpc>
                          <a:spcPct val="115000"/>
                        </a:lnSpc>
                        <a:spcAft>
                          <a:spcPts val="800"/>
                        </a:spcAft>
                      </a:pPr>
                      <a:r>
                        <a:rPr lang="pl-PL" sz="900" dirty="0">
                          <a:effectLst/>
                        </a:rPr>
                        <a:t>Potencjalne źródło finansowania</a:t>
                      </a:r>
                    </a:p>
                  </a:txBody>
                  <a:tcPr marL="10775" marR="10775" marT="0" marB="0" anchor="ctr"/>
                </a:tc>
                <a:tc hMerge="1">
                  <a:txBody>
                    <a:bodyPr/>
                    <a:lstStyle/>
                    <a:p>
                      <a:pPr>
                        <a:lnSpc>
                          <a:spcPct val="115000"/>
                        </a:lnSpc>
                        <a:spcAft>
                          <a:spcPts val="800"/>
                        </a:spcAft>
                      </a:pPr>
                      <a:r>
                        <a:rPr lang="pl-PL" sz="900" dirty="0">
                          <a:effectLst/>
                        </a:rPr>
                        <a:t> </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25732197"/>
                  </a:ext>
                </a:extLst>
              </a:tr>
              <a:tr h="72624">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15000"/>
                        </a:lnSpc>
                        <a:spcAft>
                          <a:spcPts val="800"/>
                        </a:spcAft>
                      </a:pPr>
                      <a:r>
                        <a:rPr lang="pl-PL" sz="900">
                          <a:effectLst/>
                        </a:rPr>
                        <a:t>Środki publiczne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Środki prywatne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1398626255"/>
                  </a:ext>
                </a:extLst>
              </a:tr>
              <a:tr h="222579">
                <a:tc>
                  <a:txBody>
                    <a:bodyPr/>
                    <a:lstStyle/>
                    <a:p>
                      <a:pPr>
                        <a:lnSpc>
                          <a:spcPct val="115000"/>
                        </a:lnSpc>
                        <a:spcAft>
                          <a:spcPts val="800"/>
                        </a:spcAft>
                      </a:pPr>
                      <a:r>
                        <a:rPr lang="pl-PL" sz="900">
                          <a:effectLst/>
                        </a:rPr>
                        <a:t>P.1.1.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Program zajęć dla osób bezrobotnych, w tym dotkniętych problemem uzależnień realizowany w Klubie Integracji Społecznej Miejskiego Ośrodka Pomocy Rodzinie w Koninie od stycznia 2020 roku do grudnia 2025r.</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Klub Integracji Społecznej Miejskiego Ośrodka Pomocy Rodzinie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2020-2025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234 645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234 645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289619830"/>
                  </a:ext>
                </a:extLst>
              </a:tr>
              <a:tr h="147601">
                <a:tc>
                  <a:txBody>
                    <a:bodyPr/>
                    <a:lstStyle/>
                    <a:p>
                      <a:pPr>
                        <a:lnSpc>
                          <a:spcPct val="115000"/>
                        </a:lnSpc>
                        <a:spcAft>
                          <a:spcPts val="800"/>
                        </a:spcAft>
                      </a:pPr>
                      <a:r>
                        <a:rPr lang="pl-PL" sz="900">
                          <a:effectLst/>
                        </a:rPr>
                        <a:t>P.1.2.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Aktywna Biblioteka w Koninie „Starówka”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Miejska Biblioteka Publiczna im. Zofii Urbanowskiej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2024-2030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25 000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25 000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797598223"/>
                  </a:ext>
                </a:extLst>
              </a:tr>
              <a:tr h="147601">
                <a:tc>
                  <a:txBody>
                    <a:bodyPr/>
                    <a:lstStyle/>
                    <a:p>
                      <a:pPr>
                        <a:lnSpc>
                          <a:spcPct val="115000"/>
                        </a:lnSpc>
                        <a:spcAft>
                          <a:spcPts val="800"/>
                        </a:spcAft>
                      </a:pPr>
                      <a:r>
                        <a:rPr lang="pl-PL" sz="900">
                          <a:effectLst/>
                        </a:rPr>
                        <a:t>P.1.3.</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Dobre filmy na Bulwarze Nadwarciańskim</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 Koniński Dom Kultury (współorganizator)</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64 000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64 000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483703772"/>
                  </a:ext>
                </a:extLst>
              </a:tr>
              <a:tr h="297557">
                <a:tc>
                  <a:txBody>
                    <a:bodyPr/>
                    <a:lstStyle/>
                    <a:p>
                      <a:pPr>
                        <a:lnSpc>
                          <a:spcPct val="115000"/>
                        </a:lnSpc>
                        <a:spcAft>
                          <a:spcPts val="800"/>
                        </a:spcAft>
                      </a:pPr>
                      <a:r>
                        <a:rPr lang="pl-PL" sz="900">
                          <a:effectLst/>
                        </a:rPr>
                        <a:t>P.1.4.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„Jarmark św. Bartłomieja”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Mateusz Cieślak (pomysłodawca i koordynator), Miasto Konin, Koniński Dom Kultury (współorganizatorzy)</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56 000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56 000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047645602"/>
                  </a:ext>
                </a:extLst>
              </a:tr>
              <a:tr h="147601">
                <a:tc>
                  <a:txBody>
                    <a:bodyPr/>
                    <a:lstStyle/>
                    <a:p>
                      <a:pPr>
                        <a:lnSpc>
                          <a:spcPct val="115000"/>
                        </a:lnSpc>
                        <a:spcAft>
                          <a:spcPts val="800"/>
                        </a:spcAft>
                      </a:pPr>
                      <a:r>
                        <a:rPr lang="pl-PL" sz="900">
                          <a:effectLst/>
                        </a:rPr>
                        <a:t>P.1.5.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„Jarmark Świąteczny. Kolęda na wysokości”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Centrum Kultury i Sztuki w Koninie, Miasto Konin (współorganizator)</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960 000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960 000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2837767374"/>
                  </a:ext>
                </a:extLst>
              </a:tr>
              <a:tr h="260068">
                <a:tc>
                  <a:txBody>
                    <a:bodyPr/>
                    <a:lstStyle/>
                    <a:p>
                      <a:pPr>
                        <a:lnSpc>
                          <a:spcPct val="115000"/>
                        </a:lnSpc>
                        <a:spcAft>
                          <a:spcPts val="800"/>
                        </a:spcAft>
                      </a:pPr>
                      <a:r>
                        <a:rPr lang="pl-PL" sz="900">
                          <a:effectLst/>
                        </a:rPr>
                        <a:t>P.1.6.</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Spacer z przewodnikiem po Starówce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Polskie Towarzystwo Turystyczno-Krajoznawcze Oddział w Koninie, Towarzystwo Przyjaciół Konina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32 000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32 000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64921616"/>
                  </a:ext>
                </a:extLst>
              </a:tr>
              <a:tr h="147601">
                <a:tc>
                  <a:txBody>
                    <a:bodyPr/>
                    <a:lstStyle/>
                    <a:p>
                      <a:pPr>
                        <a:lnSpc>
                          <a:spcPct val="115000"/>
                        </a:lnSpc>
                        <a:spcAft>
                          <a:spcPts val="800"/>
                        </a:spcAft>
                      </a:pPr>
                      <a:r>
                        <a:rPr lang="pl-PL" sz="900">
                          <a:effectLst/>
                        </a:rPr>
                        <a:t>P.1.7.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Realizacja prac budowlanych mających na celu ochronę, zachowanie oraz zabezpieczenie zabytkowego „Domu Zemełki”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2020-2024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19 402 740,20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19 402 740,20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2692643988"/>
                  </a:ext>
                </a:extLst>
              </a:tr>
              <a:tr h="110112">
                <a:tc>
                  <a:txBody>
                    <a:bodyPr/>
                    <a:lstStyle/>
                    <a:p>
                      <a:pPr>
                        <a:lnSpc>
                          <a:spcPct val="115000"/>
                        </a:lnSpc>
                        <a:spcAft>
                          <a:spcPts val="800"/>
                        </a:spcAft>
                      </a:pPr>
                      <a:r>
                        <a:rPr lang="pl-PL" sz="900">
                          <a:effectLst/>
                        </a:rPr>
                        <a:t>P.1.8.</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Inkubator Aktywności Kulturalnej - wyposażenie i funkcjonowanie zabytkowej kamienicy „Dom Zemełki”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2024-2030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3 000 000 </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3 000 000 </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777963850"/>
                  </a:ext>
                </a:extLst>
              </a:tr>
              <a:tr h="222579">
                <a:tc>
                  <a:txBody>
                    <a:bodyPr/>
                    <a:lstStyle/>
                    <a:p>
                      <a:pPr>
                        <a:lnSpc>
                          <a:spcPct val="115000"/>
                        </a:lnSpc>
                        <a:spcAft>
                          <a:spcPts val="800"/>
                        </a:spcAft>
                      </a:pPr>
                      <a:r>
                        <a:rPr lang="pl-PL" sz="900">
                          <a:effectLst/>
                        </a:rPr>
                        <a:t>P.1.9.</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„Izba Pamięci Leopolda Infelda”  - projekt o charakterze historycznym - kultury żydowskiej</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Zespół Szkół Centrum Kształcenia Ustawicznego im. Stefana Batorego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5 000 000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5 000 000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568650925"/>
                  </a:ext>
                </a:extLst>
              </a:tr>
              <a:tr h="79007">
                <a:tc>
                  <a:txBody>
                    <a:bodyPr/>
                    <a:lstStyle/>
                    <a:p>
                      <a:pPr>
                        <a:lnSpc>
                          <a:spcPct val="115000"/>
                        </a:lnSpc>
                        <a:spcAft>
                          <a:spcPts val="800"/>
                        </a:spcAft>
                      </a:pPr>
                      <a:r>
                        <a:rPr lang="pl-PL" sz="900">
                          <a:effectLst/>
                        </a:rPr>
                        <a:t>P.1.10.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„Rewitalizacja terenu dawnego Kina Górnik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Books sp. z o.o. sp. k.</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2023-2027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15 000 000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10 500 000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4 500 000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1814936123"/>
                  </a:ext>
                </a:extLst>
              </a:tr>
              <a:tr h="222579">
                <a:tc>
                  <a:txBody>
                    <a:bodyPr/>
                    <a:lstStyle/>
                    <a:p>
                      <a:pPr>
                        <a:lnSpc>
                          <a:spcPct val="115000"/>
                        </a:lnSpc>
                        <a:spcAft>
                          <a:spcPts val="800"/>
                        </a:spcAft>
                      </a:pPr>
                      <a:r>
                        <a:rPr lang="pl-PL" sz="900">
                          <a:effectLst/>
                        </a:rPr>
                        <a:t>P.1.11.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Kulturownia – dostosowanie obiektu sportowego w I Liceum Ogólnokształcącym im. Tadeusza Kościuszki w Koninie do pełnienia funkcji miejsca spotkań integracyjno - kulturalnych</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I Liceum Ogólnokształcące im. Tadeusza Kościuszki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2023-2026</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1 600 000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1 600 000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31819415"/>
                  </a:ext>
                </a:extLst>
              </a:tr>
              <a:tr h="110112">
                <a:tc>
                  <a:txBody>
                    <a:bodyPr/>
                    <a:lstStyle/>
                    <a:p>
                      <a:pPr>
                        <a:lnSpc>
                          <a:spcPct val="115000"/>
                        </a:lnSpc>
                        <a:spcAft>
                          <a:spcPts val="800"/>
                        </a:spcAft>
                      </a:pPr>
                      <a:r>
                        <a:rPr lang="pl-PL" sz="900">
                          <a:effectLst/>
                        </a:rPr>
                        <a:t>P.1.12.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Modernizacja Synagogi, najcenniejszego zabytku historycznej architektury Konina, o wartości historycznej i naukowej.  </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5 000 000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5 000 000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 </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1345040323"/>
                  </a:ext>
                </a:extLst>
              </a:tr>
              <a:tr h="147601">
                <a:tc>
                  <a:txBody>
                    <a:bodyPr/>
                    <a:lstStyle/>
                    <a:p>
                      <a:pPr>
                        <a:lnSpc>
                          <a:spcPct val="115000"/>
                        </a:lnSpc>
                        <a:spcAft>
                          <a:spcPts val="800"/>
                        </a:spcAft>
                      </a:pPr>
                      <a:r>
                        <a:rPr lang="pl-PL" sz="900">
                          <a:effectLst/>
                        </a:rPr>
                        <a:t>P.1.13.</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Warsztaty dla młodego pokolenia – kształtowanie postaw obywatelskich</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 Centrum Organizacji Pozarządowych</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64 000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64 000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652157662"/>
                  </a:ext>
                </a:extLst>
              </a:tr>
              <a:tr h="79007">
                <a:tc>
                  <a:txBody>
                    <a:bodyPr/>
                    <a:lstStyle/>
                    <a:p>
                      <a:pPr>
                        <a:lnSpc>
                          <a:spcPct val="115000"/>
                        </a:lnSpc>
                        <a:spcAft>
                          <a:spcPts val="800"/>
                        </a:spcAft>
                      </a:pPr>
                      <a:r>
                        <a:rPr lang="pl-PL" sz="900">
                          <a:effectLst/>
                        </a:rPr>
                        <a:t>P.1.14.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Jak poprawić i zadbać o swoje bezpieczeństwo?</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Straż Miejska, Policja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32 000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32 000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729439904"/>
                  </a:ext>
                </a:extLst>
              </a:tr>
              <a:tr h="79007">
                <a:tc>
                  <a:txBody>
                    <a:bodyPr/>
                    <a:lstStyle/>
                    <a:p>
                      <a:pPr>
                        <a:lnSpc>
                          <a:spcPct val="115000"/>
                        </a:lnSpc>
                        <a:spcAft>
                          <a:spcPts val="800"/>
                        </a:spcAft>
                      </a:pPr>
                      <a:r>
                        <a:rPr lang="pl-PL" sz="900">
                          <a:effectLst/>
                        </a:rPr>
                        <a:t>P.1.15.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Poprawa stanu bezpieczeństwa mieszkańców na obszarze rewitalizacji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3 500 000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3 500 000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dirty="0">
                          <a:effectLst/>
                        </a:rPr>
                        <a:t>0</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4156968455"/>
                  </a:ext>
                </a:extLst>
              </a:tr>
            </a:tbl>
          </a:graphicData>
        </a:graphic>
      </p:graphicFrame>
    </p:spTree>
    <p:extLst>
      <p:ext uri="{BB962C8B-B14F-4D97-AF65-F5344CB8AC3E}">
        <p14:creationId xmlns:p14="http://schemas.microsoft.com/office/powerpoint/2010/main" val="322123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dirty="0"/>
              <a:t>Przedsięwzięcia rewitalizacyjne</a:t>
            </a:r>
          </a:p>
        </p:txBody>
      </p:sp>
      <p:graphicFrame>
        <p:nvGraphicFramePr>
          <p:cNvPr id="3" name="Tabela 2">
            <a:extLst>
              <a:ext uri="{FF2B5EF4-FFF2-40B4-BE49-F238E27FC236}">
                <a16:creationId xmlns:a16="http://schemas.microsoft.com/office/drawing/2014/main" id="{A1579A0F-175C-8432-D922-7B65C3F667C6}"/>
              </a:ext>
            </a:extLst>
          </p:cNvPr>
          <p:cNvGraphicFramePr>
            <a:graphicFrameLocks noGrp="1"/>
          </p:cNvGraphicFramePr>
          <p:nvPr>
            <p:extLst>
              <p:ext uri="{D42A27DB-BD31-4B8C-83A1-F6EECF244321}">
                <p14:modId xmlns:p14="http://schemas.microsoft.com/office/powerpoint/2010/main" val="2045866540"/>
              </p:ext>
            </p:extLst>
          </p:nvPr>
        </p:nvGraphicFramePr>
        <p:xfrm>
          <a:off x="107504" y="1124744"/>
          <a:ext cx="8928993" cy="5379847"/>
        </p:xfrm>
        <a:graphic>
          <a:graphicData uri="http://schemas.openxmlformats.org/drawingml/2006/table">
            <a:tbl>
              <a:tblPr firstRow="1" firstCol="1" bandRow="1">
                <a:tableStyleId>{5C22544A-7EE6-4342-B048-85BDC9FD1C3A}</a:tableStyleId>
              </a:tblPr>
              <a:tblGrid>
                <a:gridCol w="435561">
                  <a:extLst>
                    <a:ext uri="{9D8B030D-6E8A-4147-A177-3AD203B41FA5}">
                      <a16:colId xmlns:a16="http://schemas.microsoft.com/office/drawing/2014/main" val="1011444181"/>
                    </a:ext>
                  </a:extLst>
                </a:gridCol>
                <a:gridCol w="3164839">
                  <a:extLst>
                    <a:ext uri="{9D8B030D-6E8A-4147-A177-3AD203B41FA5}">
                      <a16:colId xmlns:a16="http://schemas.microsoft.com/office/drawing/2014/main" val="2873180266"/>
                    </a:ext>
                  </a:extLst>
                </a:gridCol>
                <a:gridCol w="2592288">
                  <a:extLst>
                    <a:ext uri="{9D8B030D-6E8A-4147-A177-3AD203B41FA5}">
                      <a16:colId xmlns:a16="http://schemas.microsoft.com/office/drawing/2014/main" val="988823082"/>
                    </a:ext>
                  </a:extLst>
                </a:gridCol>
                <a:gridCol w="648072">
                  <a:extLst>
                    <a:ext uri="{9D8B030D-6E8A-4147-A177-3AD203B41FA5}">
                      <a16:colId xmlns:a16="http://schemas.microsoft.com/office/drawing/2014/main" val="1957353792"/>
                    </a:ext>
                  </a:extLst>
                </a:gridCol>
                <a:gridCol w="720080">
                  <a:extLst>
                    <a:ext uri="{9D8B030D-6E8A-4147-A177-3AD203B41FA5}">
                      <a16:colId xmlns:a16="http://schemas.microsoft.com/office/drawing/2014/main" val="1459770379"/>
                    </a:ext>
                  </a:extLst>
                </a:gridCol>
                <a:gridCol w="714811">
                  <a:extLst>
                    <a:ext uri="{9D8B030D-6E8A-4147-A177-3AD203B41FA5}">
                      <a16:colId xmlns:a16="http://schemas.microsoft.com/office/drawing/2014/main" val="3925854166"/>
                    </a:ext>
                  </a:extLst>
                </a:gridCol>
                <a:gridCol w="653342">
                  <a:extLst>
                    <a:ext uri="{9D8B030D-6E8A-4147-A177-3AD203B41FA5}">
                      <a16:colId xmlns:a16="http://schemas.microsoft.com/office/drawing/2014/main" val="3331468023"/>
                    </a:ext>
                  </a:extLst>
                </a:gridCol>
              </a:tblGrid>
              <a:tr h="147601">
                <a:tc rowSpan="2">
                  <a:txBody>
                    <a:bodyPr/>
                    <a:lstStyle/>
                    <a:p>
                      <a:pPr>
                        <a:lnSpc>
                          <a:spcPct val="115000"/>
                        </a:lnSpc>
                        <a:spcAft>
                          <a:spcPts val="800"/>
                        </a:spcAft>
                      </a:pPr>
                      <a:r>
                        <a:rPr lang="pl-PL" sz="900">
                          <a:effectLst/>
                        </a:rPr>
                        <a:t>Numer przedsię-wzięcia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dirty="0">
                          <a:effectLst/>
                        </a:rPr>
                        <a:t>Tytuł przedsięwzięcia</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dirty="0">
                          <a:effectLst/>
                        </a:rPr>
                        <a:t>Wykonawca</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a:effectLst/>
                        </a:rPr>
                        <a:t>Okres realizacji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rowSpan="2">
                  <a:txBody>
                    <a:bodyPr/>
                    <a:lstStyle/>
                    <a:p>
                      <a:pPr>
                        <a:lnSpc>
                          <a:spcPct val="115000"/>
                        </a:lnSpc>
                        <a:spcAft>
                          <a:spcPts val="800"/>
                        </a:spcAft>
                      </a:pPr>
                      <a:r>
                        <a:rPr lang="pl-PL" sz="900" dirty="0">
                          <a:effectLst/>
                        </a:rPr>
                        <a:t>Szacunkowa wartość (zł)</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gridSpan="2">
                  <a:txBody>
                    <a:bodyPr/>
                    <a:lstStyle/>
                    <a:p>
                      <a:pPr>
                        <a:lnSpc>
                          <a:spcPct val="115000"/>
                        </a:lnSpc>
                        <a:spcAft>
                          <a:spcPts val="800"/>
                        </a:spcAft>
                      </a:pPr>
                      <a:r>
                        <a:rPr lang="pl-PL" sz="900" dirty="0">
                          <a:effectLst/>
                        </a:rPr>
                        <a:t>Potencjalne źródło finansowania</a:t>
                      </a:r>
                    </a:p>
                  </a:txBody>
                  <a:tcPr marL="10775" marR="10775" marT="0" marB="0" anchor="ctr"/>
                </a:tc>
                <a:tc hMerge="1">
                  <a:txBody>
                    <a:bodyPr/>
                    <a:lstStyle/>
                    <a:p>
                      <a:pPr>
                        <a:lnSpc>
                          <a:spcPct val="115000"/>
                        </a:lnSpc>
                        <a:spcAft>
                          <a:spcPts val="800"/>
                        </a:spcAft>
                      </a:pPr>
                      <a:r>
                        <a:rPr lang="pl-PL" sz="900" dirty="0">
                          <a:effectLst/>
                        </a:rPr>
                        <a:t> </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25732197"/>
                  </a:ext>
                </a:extLst>
              </a:tr>
              <a:tr h="72624">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15000"/>
                        </a:lnSpc>
                        <a:spcAft>
                          <a:spcPts val="800"/>
                        </a:spcAft>
                      </a:pPr>
                      <a:r>
                        <a:rPr lang="pl-PL" sz="900">
                          <a:effectLst/>
                        </a:rPr>
                        <a:t>Środki publiczne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Środki prywatne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1398626255"/>
                  </a:ext>
                </a:extLst>
              </a:tr>
              <a:tr h="222579">
                <a:tc>
                  <a:txBody>
                    <a:bodyPr/>
                    <a:lstStyle/>
                    <a:p>
                      <a:pPr>
                        <a:lnSpc>
                          <a:spcPct val="115000"/>
                        </a:lnSpc>
                        <a:spcAft>
                          <a:spcPts val="800"/>
                        </a:spcAft>
                      </a:pPr>
                      <a:r>
                        <a:rPr lang="pl-PL" sz="900">
                          <a:effectLst/>
                        </a:rPr>
                        <a:t>P.2.1.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Przebudowa placu targowego w Starym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 Miejskie Towarzystwo Budownictwa Społecznego Sp. z o.o.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2023-2025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19 000 000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dirty="0">
                          <a:effectLst/>
                        </a:rPr>
                        <a:t>14 000 000</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dirty="0">
                          <a:effectLst/>
                        </a:rPr>
                        <a:t>5 000 000</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2504115626"/>
                  </a:ext>
                </a:extLst>
              </a:tr>
              <a:tr h="222579">
                <a:tc>
                  <a:txBody>
                    <a:bodyPr/>
                    <a:lstStyle/>
                    <a:p>
                      <a:pPr>
                        <a:lnSpc>
                          <a:spcPct val="115000"/>
                        </a:lnSpc>
                        <a:spcAft>
                          <a:spcPts val="800"/>
                        </a:spcAft>
                      </a:pPr>
                      <a:r>
                        <a:rPr lang="pl-PL" sz="900">
                          <a:effectLst/>
                        </a:rPr>
                        <a:t>P.3.1.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Renowacja historycznego Parku im. Fryderyka Chopina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 Przedsiębiorstwo Gospodarki Komunalnej i Mieszkaniowej Sp. z o.o.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2023-2024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2 700 000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2 700 000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2552377916"/>
                  </a:ext>
                </a:extLst>
              </a:tr>
              <a:tr h="110112">
                <a:tc>
                  <a:txBody>
                    <a:bodyPr/>
                    <a:lstStyle/>
                    <a:p>
                      <a:pPr>
                        <a:lnSpc>
                          <a:spcPct val="115000"/>
                        </a:lnSpc>
                        <a:spcAft>
                          <a:spcPts val="800"/>
                        </a:spcAft>
                      </a:pPr>
                      <a:r>
                        <a:rPr lang="pl-PL" sz="900">
                          <a:effectLst/>
                        </a:rPr>
                        <a:t>P.3.2.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dirty="0">
                          <a:effectLst/>
                        </a:rPr>
                        <a:t>Budowa „Rodzinnej ścieżki miejskiej” od Parku im. Fryderyka Chopina do Placu Zamkowego</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Zarząd Dróg Miejskich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2023-2024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1 395 042,10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1 395 042,10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2049489710"/>
                  </a:ext>
                </a:extLst>
              </a:tr>
              <a:tr h="110112">
                <a:tc>
                  <a:txBody>
                    <a:bodyPr/>
                    <a:lstStyle/>
                    <a:p>
                      <a:pPr>
                        <a:lnSpc>
                          <a:spcPct val="115000"/>
                        </a:lnSpc>
                        <a:spcAft>
                          <a:spcPts val="800"/>
                        </a:spcAft>
                      </a:pPr>
                      <a:r>
                        <a:rPr lang="pl-PL" sz="900">
                          <a:effectLst/>
                        </a:rPr>
                        <a:t>P.3.3.</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Zazielenienie osiedli poprzez parki kieszonkowe/skwery/ogrody/place/ podwórka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10 800 000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10 800 000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2248547990"/>
                  </a:ext>
                </a:extLst>
              </a:tr>
              <a:tr h="79007">
                <a:tc>
                  <a:txBody>
                    <a:bodyPr/>
                    <a:lstStyle/>
                    <a:p>
                      <a:pPr>
                        <a:lnSpc>
                          <a:spcPct val="115000"/>
                        </a:lnSpc>
                        <a:spcAft>
                          <a:spcPts val="800"/>
                        </a:spcAft>
                      </a:pPr>
                      <a:r>
                        <a:rPr lang="pl-PL" sz="900">
                          <a:effectLst/>
                        </a:rPr>
                        <a:t>P.3.4.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Zielone podwórko miejskie – Rynek wraz z zielonymi korytarzami miejskimi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2022-2024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1 443 173,12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1 443 173,12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449989086"/>
                  </a:ext>
                </a:extLst>
              </a:tr>
              <a:tr h="185090">
                <a:tc>
                  <a:txBody>
                    <a:bodyPr/>
                    <a:lstStyle/>
                    <a:p>
                      <a:pPr>
                        <a:lnSpc>
                          <a:spcPct val="115000"/>
                        </a:lnSpc>
                        <a:spcAft>
                          <a:spcPts val="800"/>
                        </a:spcAft>
                      </a:pPr>
                      <a:r>
                        <a:rPr lang="pl-PL" sz="900">
                          <a:effectLst/>
                        </a:rPr>
                        <a:t>P.3.5.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Budowa budynku mieszkalnego wielorodzinnego z dwoma lokalami handlowo-usługowymi na działce nr 234/2 i 1052 obręb Starówka przy ul. Wodnej/ Grunwaldzkiej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Miejskie Towarzystwo Budownictwa Społecznego Sp. z o.o.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2023-2024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12 000 000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12 000 000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522700004"/>
                  </a:ext>
                </a:extLst>
              </a:tr>
              <a:tr h="185090">
                <a:tc>
                  <a:txBody>
                    <a:bodyPr/>
                    <a:lstStyle/>
                    <a:p>
                      <a:pPr>
                        <a:lnSpc>
                          <a:spcPct val="115000"/>
                        </a:lnSpc>
                        <a:spcAft>
                          <a:spcPts val="800"/>
                        </a:spcAft>
                      </a:pPr>
                      <a:r>
                        <a:rPr lang="pl-PL" sz="900">
                          <a:effectLst/>
                        </a:rPr>
                        <a:t>P.3.6.</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Budowa budynku mieszkalnego wielorodzinnego z parkingiem i infrastrukturą techniczną w Koninie, na działkach 132/4 i 1031 o/Starówka.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Miejskie Towarzystwo Budownictwa Społecznego Sp. z o.o.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2022-2023</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8 000 000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8 000 000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135379347"/>
                  </a:ext>
                </a:extLst>
              </a:tr>
              <a:tr h="747425">
                <a:tc>
                  <a:txBody>
                    <a:bodyPr/>
                    <a:lstStyle/>
                    <a:p>
                      <a:pPr>
                        <a:lnSpc>
                          <a:spcPct val="115000"/>
                        </a:lnSpc>
                        <a:spcAft>
                          <a:spcPts val="800"/>
                        </a:spcAft>
                      </a:pPr>
                      <a:r>
                        <a:rPr lang="pl-PL" sz="900">
                          <a:effectLst/>
                        </a:rPr>
                        <a:t>P.3.7.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Modernizacja energetyczna wielorodzinnych budynków mieszkalnych na obszarze rewitalizacji.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Wspólnoty Mieszkaniowe przy ulicach: 3 Maja 43, 3 Maja 51, 3 Maja 52, Dmowskiego 1, Kilińskiego 4, Kilińskiego 8, Kościuszki 11, Kościuszki 21, Kopernika 1, Świętojańska 6, Świętojańska 18, w imieniu, których działa Zarządca Przedsiębiorstwo Gospodarki Komunalnej i Mieszkaniowej Sp. z o.o.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2022-2027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4 097 600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4 097 600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500769986"/>
                  </a:ext>
                </a:extLst>
              </a:tr>
              <a:tr h="222579">
                <a:tc>
                  <a:txBody>
                    <a:bodyPr/>
                    <a:lstStyle/>
                    <a:p>
                      <a:pPr>
                        <a:lnSpc>
                          <a:spcPct val="115000"/>
                        </a:lnSpc>
                        <a:spcAft>
                          <a:spcPts val="800"/>
                        </a:spcAft>
                      </a:pPr>
                      <a:r>
                        <a:rPr lang="pl-PL" sz="900">
                          <a:effectLst/>
                        </a:rPr>
                        <a:t>P.3.8.</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Modernizacja energetyczna budynków komunalnych (na obszarze Starówki oraz na granicy obszaru)</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 Przedsiębiorstwo Gospodarki Komunalnej i Mieszkaniowej Sp. z o. o.</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2022-2027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12 000 000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12 000 000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298448129"/>
                  </a:ext>
                </a:extLst>
              </a:tr>
              <a:tr h="110112">
                <a:tc>
                  <a:txBody>
                    <a:bodyPr/>
                    <a:lstStyle/>
                    <a:p>
                      <a:pPr>
                        <a:lnSpc>
                          <a:spcPct val="115000"/>
                        </a:lnSpc>
                        <a:spcAft>
                          <a:spcPts val="800"/>
                        </a:spcAft>
                      </a:pPr>
                      <a:r>
                        <a:rPr lang="pl-PL" sz="900">
                          <a:effectLst/>
                        </a:rPr>
                        <a:t>P.3.9.</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Termomodernizacja energetyczna budynków oświatowych oraz ochrona zabytków na terenie obszaru rewitalizacji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17 714 285,71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17 714 285,71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546827907"/>
                  </a:ext>
                </a:extLst>
              </a:tr>
              <a:tr h="79007">
                <a:tc>
                  <a:txBody>
                    <a:bodyPr/>
                    <a:lstStyle/>
                    <a:p>
                      <a:pPr>
                        <a:lnSpc>
                          <a:spcPct val="115000"/>
                        </a:lnSpc>
                        <a:spcAft>
                          <a:spcPts val="800"/>
                        </a:spcAft>
                      </a:pPr>
                      <a:r>
                        <a:rPr lang="pl-PL" sz="900">
                          <a:effectLst/>
                        </a:rPr>
                        <a:t>P.3.10.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Przebudowa i wyposażenie urzędu w celu stworzenia nowych funkcji i dostępności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Miasto Konin</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2022-2030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6 700 000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6 700 000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358305865"/>
                  </a:ext>
                </a:extLst>
              </a:tr>
              <a:tr h="110112">
                <a:tc>
                  <a:txBody>
                    <a:bodyPr/>
                    <a:lstStyle/>
                    <a:p>
                      <a:pPr>
                        <a:lnSpc>
                          <a:spcPct val="115000"/>
                        </a:lnSpc>
                        <a:spcAft>
                          <a:spcPts val="800"/>
                        </a:spcAft>
                      </a:pPr>
                      <a:r>
                        <a:rPr lang="pl-PL" sz="900">
                          <a:effectLst/>
                        </a:rPr>
                        <a:t>P.3.11.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Przebudowa ulic na terenie objętym rewitalizacją dla Miasta Konina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Zarząd Dróg Miejskich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2023-2025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8 850 000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8 850 000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3955378261"/>
                  </a:ext>
                </a:extLst>
              </a:tr>
              <a:tr h="110112">
                <a:tc>
                  <a:txBody>
                    <a:bodyPr/>
                    <a:lstStyle/>
                    <a:p>
                      <a:pPr>
                        <a:lnSpc>
                          <a:spcPct val="115000"/>
                        </a:lnSpc>
                        <a:spcAft>
                          <a:spcPts val="800"/>
                        </a:spcAft>
                      </a:pPr>
                      <a:r>
                        <a:rPr lang="pl-PL" sz="900">
                          <a:effectLst/>
                        </a:rPr>
                        <a:t>P.3.12.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Przebudowa/poprawa infrastruktury drogowej na terenie objętym rewitalizacją dla Miasta Konina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Zarząd Dróg Miejskich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2025-2027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24 760 000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a:effectLst/>
                        </a:rPr>
                        <a:t>24 760 000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tc>
                  <a:txBody>
                    <a:bodyPr/>
                    <a:lstStyle/>
                    <a:p>
                      <a:pPr>
                        <a:lnSpc>
                          <a:spcPct val="115000"/>
                        </a:lnSpc>
                        <a:spcAft>
                          <a:spcPts val="800"/>
                        </a:spcAft>
                      </a:pPr>
                      <a:r>
                        <a:rPr lang="pl-PL" sz="900" dirty="0">
                          <a:effectLst/>
                        </a:rPr>
                        <a:t>0</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0775" marR="10775" marT="0" marB="0" anchor="ctr"/>
                </a:tc>
                <a:extLst>
                  <a:ext uri="{0D108BD9-81ED-4DB2-BD59-A6C34878D82A}">
                    <a16:rowId xmlns:a16="http://schemas.microsoft.com/office/drawing/2014/main" val="4276232950"/>
                  </a:ext>
                </a:extLst>
              </a:tr>
            </a:tbl>
          </a:graphicData>
        </a:graphic>
      </p:graphicFrame>
    </p:spTree>
    <p:extLst>
      <p:ext uri="{BB962C8B-B14F-4D97-AF65-F5344CB8AC3E}">
        <p14:creationId xmlns:p14="http://schemas.microsoft.com/office/powerpoint/2010/main" val="151117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Wskaźniki operacyjne</a:t>
            </a:r>
          </a:p>
        </p:txBody>
      </p:sp>
      <p:graphicFrame>
        <p:nvGraphicFramePr>
          <p:cNvPr id="4" name="Tabela 3">
            <a:extLst>
              <a:ext uri="{FF2B5EF4-FFF2-40B4-BE49-F238E27FC236}">
                <a16:creationId xmlns:a16="http://schemas.microsoft.com/office/drawing/2014/main" id="{3C36AD9B-8FE3-052D-C1C7-59B327B9C87B}"/>
              </a:ext>
            </a:extLst>
          </p:cNvPr>
          <p:cNvGraphicFramePr>
            <a:graphicFrameLocks noGrp="1"/>
          </p:cNvGraphicFramePr>
          <p:nvPr>
            <p:extLst>
              <p:ext uri="{D42A27DB-BD31-4B8C-83A1-F6EECF244321}">
                <p14:modId xmlns:p14="http://schemas.microsoft.com/office/powerpoint/2010/main" val="4156126442"/>
              </p:ext>
            </p:extLst>
          </p:nvPr>
        </p:nvGraphicFramePr>
        <p:xfrm>
          <a:off x="251520" y="1095427"/>
          <a:ext cx="8640961" cy="5717949"/>
        </p:xfrm>
        <a:graphic>
          <a:graphicData uri="http://schemas.openxmlformats.org/drawingml/2006/table">
            <a:tbl>
              <a:tblPr firstRow="1" firstCol="1" bandRow="1">
                <a:tableStyleId>{5C22544A-7EE6-4342-B048-85BDC9FD1C3A}</a:tableStyleId>
              </a:tblPr>
              <a:tblGrid>
                <a:gridCol w="1213449">
                  <a:extLst>
                    <a:ext uri="{9D8B030D-6E8A-4147-A177-3AD203B41FA5}">
                      <a16:colId xmlns:a16="http://schemas.microsoft.com/office/drawing/2014/main" val="2897386826"/>
                    </a:ext>
                  </a:extLst>
                </a:gridCol>
                <a:gridCol w="5555303">
                  <a:extLst>
                    <a:ext uri="{9D8B030D-6E8A-4147-A177-3AD203B41FA5}">
                      <a16:colId xmlns:a16="http://schemas.microsoft.com/office/drawing/2014/main" val="271168959"/>
                    </a:ext>
                  </a:extLst>
                </a:gridCol>
                <a:gridCol w="1097523">
                  <a:extLst>
                    <a:ext uri="{9D8B030D-6E8A-4147-A177-3AD203B41FA5}">
                      <a16:colId xmlns:a16="http://schemas.microsoft.com/office/drawing/2014/main" val="2145822933"/>
                    </a:ext>
                  </a:extLst>
                </a:gridCol>
                <a:gridCol w="774686">
                  <a:extLst>
                    <a:ext uri="{9D8B030D-6E8A-4147-A177-3AD203B41FA5}">
                      <a16:colId xmlns:a16="http://schemas.microsoft.com/office/drawing/2014/main" val="4128036740"/>
                    </a:ext>
                  </a:extLst>
                </a:gridCol>
              </a:tblGrid>
              <a:tr h="425940">
                <a:tc>
                  <a:txBody>
                    <a:bodyPr/>
                    <a:lstStyle/>
                    <a:p>
                      <a:pPr>
                        <a:lnSpc>
                          <a:spcPct val="115000"/>
                        </a:lnSpc>
                        <a:spcAft>
                          <a:spcPts val="800"/>
                        </a:spcAft>
                      </a:pPr>
                      <a:r>
                        <a:rPr lang="pl-PL" sz="1000">
                          <a:effectLst/>
                        </a:rPr>
                        <a:t>Rodzaj wskaźnika (P – produkt, R – rezultat)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Wskaźnik</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Wartość docelowa (2030 rok)</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Jednostka miary</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1461315569"/>
                  </a:ext>
                </a:extLst>
              </a:tr>
              <a:tr h="138976">
                <a:tc rowSpan="18">
                  <a:txBody>
                    <a:bodyPr/>
                    <a:lstStyle/>
                    <a:p>
                      <a:pPr algn="ctr">
                        <a:lnSpc>
                          <a:spcPct val="115000"/>
                        </a:lnSpc>
                        <a:spcAft>
                          <a:spcPts val="800"/>
                        </a:spcAft>
                      </a:pPr>
                      <a:r>
                        <a:rPr lang="pl-PL" sz="1050" dirty="0">
                          <a:effectLst/>
                          <a:latin typeface="+mj-lt"/>
                        </a:rPr>
                        <a:t>Produkty</a:t>
                      </a:r>
                      <a:endParaRPr lang="pl-PL" sz="1000" dirty="0">
                        <a:effectLst/>
                        <a:latin typeface="+mj-lt"/>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dostosowanych obiektów do funkcji kulturalno-społecznych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3</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939789972"/>
                  </a:ext>
                </a:extLst>
              </a:tr>
              <a:tr h="68232">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zorganizowanych wydarzeń</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172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531600260"/>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zorganizowanych zajęć edukacyjnych/warsztatów</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180</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871346353"/>
                  </a:ext>
                </a:extLst>
              </a:tr>
              <a:tr h="210717">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Budynki publiczne lub komercyjne wybudowane lub wyremontowane na obszarach miejskich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2564</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m</a:t>
                      </a:r>
                      <a:r>
                        <a:rPr lang="pl-PL" sz="1000" baseline="30000">
                          <a:effectLst/>
                        </a:rPr>
                        <a:t>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439893566"/>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obiektów kultury objętych wsparciem</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1274508354"/>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dirty="0">
                          <a:effectLst/>
                        </a:rPr>
                        <a:t>Powierzchnia obszarów objętych rewitalizacją</a:t>
                      </a: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0,6571</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ha</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4251597613"/>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Odsetek powierzchni obszaru rewitalizacji objętego rewitalizacją</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0,002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2716002816"/>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zabytków nieruchomych objętych wsparciem</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7</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4133835205"/>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wyposażenia obiektów kultury objętych wsparciem</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komplet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2385659826"/>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zmodernizowanych energetycznie budynków</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41</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2249553817"/>
                  </a:ext>
                </a:extLst>
              </a:tr>
              <a:tr h="210717">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zainstalowanych systemów monitorowania, ostrzegania i alarmowania mieszkańców</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1440358113"/>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zainstalowanych systemów ostrzegania i alarmowania mieszkańców</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3</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477602165"/>
                  </a:ext>
                </a:extLst>
              </a:tr>
              <a:tr h="68232">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zmodernizowanych targowisk</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1693297146"/>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Powierzchnia terenów zieleni objętych odnową</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10,29</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ha</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72979305"/>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Długość wybudowanych/ przebudowanych dróg</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4,022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km</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915511615"/>
                  </a:ext>
                </a:extLst>
              </a:tr>
              <a:tr h="210717">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Długość wybudowanych/ przebudowanych ciągów pieszo-rowerowych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0,442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km</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831356293"/>
                  </a:ext>
                </a:extLst>
              </a:tr>
              <a:tr h="68232">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nowych mieszkań</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46</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1555972691"/>
                  </a:ext>
                </a:extLst>
              </a:tr>
              <a:tr h="68232">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nowych lokali użytkowych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175441816"/>
                  </a:ext>
                </a:extLst>
              </a:tr>
              <a:tr h="138976">
                <a:tc rowSpan="13">
                  <a:txBody>
                    <a:bodyPr/>
                    <a:lstStyle/>
                    <a:p>
                      <a:pPr algn="ctr">
                        <a:lnSpc>
                          <a:spcPct val="115000"/>
                        </a:lnSpc>
                        <a:spcAft>
                          <a:spcPts val="800"/>
                        </a:spcAft>
                      </a:pPr>
                      <a:r>
                        <a:rPr lang="pl-PL" sz="1000" dirty="0">
                          <a:effectLst/>
                          <a:latin typeface="+mj-lt"/>
                          <a:ea typeface="Calibri" panose="020F0502020204030204" pitchFamily="34" charset="0"/>
                          <a:cs typeface="Times New Roman" panose="02020603050405020304" pitchFamily="18" charset="0"/>
                        </a:rPr>
                        <a:t>Rezultaty</a:t>
                      </a:r>
                    </a:p>
                  </a:txBody>
                  <a:tcPr marL="15163" marR="15163" marT="0" marB="0" anchor="ctr"/>
                </a:tc>
                <a:tc>
                  <a:txBody>
                    <a:bodyPr/>
                    <a:lstStyle/>
                    <a:p>
                      <a:pPr>
                        <a:lnSpc>
                          <a:spcPct val="115000"/>
                        </a:lnSpc>
                        <a:spcAft>
                          <a:spcPts val="800"/>
                        </a:spcAft>
                      </a:pPr>
                      <a:r>
                        <a:rPr lang="pl-PL" sz="1000">
                          <a:effectLst/>
                        </a:rPr>
                        <a:t>Liczba osób korzystających ze wspartych obiektów</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1150</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osoby/rok</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946212155"/>
                  </a:ext>
                </a:extLst>
              </a:tr>
              <a:tr h="68232">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uczestników wydarzeń</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23256</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osoby</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2365574551"/>
                  </a:ext>
                </a:extLst>
              </a:tr>
              <a:tr h="138976">
                <a:tc vMerge="1">
                  <a:txBody>
                    <a:bodyPr/>
                    <a:lstStyle/>
                    <a:p>
                      <a:pPr algn="ctr">
                        <a:lnSpc>
                          <a:spcPct val="115000"/>
                        </a:lnSpc>
                        <a:spcAft>
                          <a:spcPts val="800"/>
                        </a:spcAft>
                      </a:pP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podmiotów uczestniczących w wydarzeniach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80</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891763386"/>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uczestników zajęć edukacyjnych/warsztatów</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4125</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osoby</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632561661"/>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Odsetek powierzchni obszaru rewitalizacji objętego rewitalizacją</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0,002</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2650665163"/>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osób korzystających z obiektów kultury objętych wsparciem</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4890</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osoby/rok</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741189023"/>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rodzin w zmodernizowanych energetycznie budynkach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313</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27253491"/>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przedsiębiorstw ulokowanych na zrewitalizowanych obszarach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1</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245018823"/>
                  </a:ext>
                </a:extLst>
              </a:tr>
              <a:tr h="68232">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nowo utworzonych miejsc pracy</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6</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EPC</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3283099393"/>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przedsiębiorstw korzystających ze zmodernizowanych targowisk</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46</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szt.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750620955"/>
                  </a:ext>
                </a:extLst>
              </a:tr>
              <a:tr h="210717">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Odsetek terenów zieleni poddanych odnowie w zieleni parkowej miasta ogółem</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0,47</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944146418"/>
                  </a:ext>
                </a:extLst>
              </a:tr>
              <a:tr h="138976">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użytkowników wybudowanych/ przebudowanych dróg</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3360</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osoby/rok</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743157217"/>
                  </a:ext>
                </a:extLst>
              </a:tr>
              <a:tr h="68232">
                <a:tc vMerge="1">
                  <a:txBody>
                    <a:bodyPr/>
                    <a:lstStyle/>
                    <a:p>
                      <a:pPr algn="ctr">
                        <a:lnSpc>
                          <a:spcPct val="115000"/>
                        </a:lnSpc>
                        <a:spcAft>
                          <a:spcPts val="800"/>
                        </a:spcAft>
                      </a:pP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a:effectLst/>
                        </a:rPr>
                        <a:t>Liczba rodzin w nowych mieszkaniach</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gn="r">
                        <a:lnSpc>
                          <a:spcPct val="115000"/>
                        </a:lnSpc>
                        <a:spcAft>
                          <a:spcPts val="800"/>
                        </a:spcAft>
                      </a:pPr>
                      <a:r>
                        <a:rPr lang="pl-PL" sz="1000">
                          <a:effectLst/>
                        </a:rPr>
                        <a:t>46</a:t>
                      </a:r>
                      <a:endParaRPr lang="pl-PL" sz="100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tc>
                  <a:txBody>
                    <a:bodyPr/>
                    <a:lstStyle/>
                    <a:p>
                      <a:pPr>
                        <a:lnSpc>
                          <a:spcPct val="115000"/>
                        </a:lnSpc>
                        <a:spcAft>
                          <a:spcPts val="800"/>
                        </a:spcAft>
                      </a:pPr>
                      <a:r>
                        <a:rPr lang="pl-PL" sz="1000" dirty="0">
                          <a:effectLst/>
                        </a:rPr>
                        <a:t>szt.</a:t>
                      </a:r>
                      <a:endParaRPr lang="pl-PL" sz="1000" dirty="0">
                        <a:effectLst/>
                        <a:latin typeface="Open Sans" panose="020B0606030504020204" pitchFamily="34" charset="0"/>
                        <a:ea typeface="Calibri" panose="020F0502020204030204" pitchFamily="34" charset="0"/>
                        <a:cs typeface="Times New Roman" panose="02020603050405020304" pitchFamily="18" charset="0"/>
                      </a:endParaRPr>
                    </a:p>
                  </a:txBody>
                  <a:tcPr marL="15163" marR="15163" marT="0" marB="0" anchor="ctr"/>
                </a:tc>
                <a:extLst>
                  <a:ext uri="{0D108BD9-81ED-4DB2-BD59-A6C34878D82A}">
                    <a16:rowId xmlns:a16="http://schemas.microsoft.com/office/drawing/2014/main" val="4034588613"/>
                  </a:ext>
                </a:extLst>
              </a:tr>
            </a:tbl>
          </a:graphicData>
        </a:graphic>
      </p:graphicFrame>
    </p:spTree>
    <p:extLst>
      <p:ext uri="{BB962C8B-B14F-4D97-AF65-F5344CB8AC3E}">
        <p14:creationId xmlns:p14="http://schemas.microsoft.com/office/powerpoint/2010/main" val="27700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a:t>Wskaźniki programu</a:t>
            </a:r>
          </a:p>
        </p:txBody>
      </p:sp>
      <p:graphicFrame>
        <p:nvGraphicFramePr>
          <p:cNvPr id="3" name="Tabela 2">
            <a:extLst>
              <a:ext uri="{FF2B5EF4-FFF2-40B4-BE49-F238E27FC236}">
                <a16:creationId xmlns:a16="http://schemas.microsoft.com/office/drawing/2014/main" id="{CFD6D8A6-EBB5-11E5-4F7B-7A57FA4DF23D}"/>
              </a:ext>
            </a:extLst>
          </p:cNvPr>
          <p:cNvGraphicFramePr>
            <a:graphicFrameLocks noGrp="1"/>
          </p:cNvGraphicFramePr>
          <p:nvPr>
            <p:extLst>
              <p:ext uri="{D42A27DB-BD31-4B8C-83A1-F6EECF244321}">
                <p14:modId xmlns:p14="http://schemas.microsoft.com/office/powerpoint/2010/main" val="575670298"/>
              </p:ext>
            </p:extLst>
          </p:nvPr>
        </p:nvGraphicFramePr>
        <p:xfrm>
          <a:off x="251520" y="1124744"/>
          <a:ext cx="8640959" cy="5361183"/>
        </p:xfrm>
        <a:graphic>
          <a:graphicData uri="http://schemas.openxmlformats.org/drawingml/2006/table">
            <a:tbl>
              <a:tblPr firstRow="1" firstCol="1" bandRow="1">
                <a:tableStyleId>{5C22544A-7EE6-4342-B048-85BDC9FD1C3A}</a:tableStyleId>
              </a:tblPr>
              <a:tblGrid>
                <a:gridCol w="792088">
                  <a:extLst>
                    <a:ext uri="{9D8B030D-6E8A-4147-A177-3AD203B41FA5}">
                      <a16:colId xmlns:a16="http://schemas.microsoft.com/office/drawing/2014/main" val="469678242"/>
                    </a:ext>
                  </a:extLst>
                </a:gridCol>
                <a:gridCol w="3825765">
                  <a:extLst>
                    <a:ext uri="{9D8B030D-6E8A-4147-A177-3AD203B41FA5}">
                      <a16:colId xmlns:a16="http://schemas.microsoft.com/office/drawing/2014/main" val="1676167254"/>
                    </a:ext>
                  </a:extLst>
                </a:gridCol>
                <a:gridCol w="908430">
                  <a:extLst>
                    <a:ext uri="{9D8B030D-6E8A-4147-A177-3AD203B41FA5}">
                      <a16:colId xmlns:a16="http://schemas.microsoft.com/office/drawing/2014/main" val="3991859707"/>
                    </a:ext>
                  </a:extLst>
                </a:gridCol>
                <a:gridCol w="984132">
                  <a:extLst>
                    <a:ext uri="{9D8B030D-6E8A-4147-A177-3AD203B41FA5}">
                      <a16:colId xmlns:a16="http://schemas.microsoft.com/office/drawing/2014/main" val="1781026130"/>
                    </a:ext>
                  </a:extLst>
                </a:gridCol>
                <a:gridCol w="454215">
                  <a:extLst>
                    <a:ext uri="{9D8B030D-6E8A-4147-A177-3AD203B41FA5}">
                      <a16:colId xmlns:a16="http://schemas.microsoft.com/office/drawing/2014/main" val="3203201352"/>
                    </a:ext>
                  </a:extLst>
                </a:gridCol>
                <a:gridCol w="1676329">
                  <a:extLst>
                    <a:ext uri="{9D8B030D-6E8A-4147-A177-3AD203B41FA5}">
                      <a16:colId xmlns:a16="http://schemas.microsoft.com/office/drawing/2014/main" val="784063707"/>
                    </a:ext>
                  </a:extLst>
                </a:gridCol>
              </a:tblGrid>
              <a:tr h="360040">
                <a:tc>
                  <a:txBody>
                    <a:bodyPr/>
                    <a:lstStyle/>
                    <a:p>
                      <a:pPr>
                        <a:lnSpc>
                          <a:spcPct val="115000"/>
                        </a:lnSpc>
                        <a:spcAft>
                          <a:spcPts val="800"/>
                        </a:spcAft>
                      </a:pPr>
                      <a:r>
                        <a:rPr lang="pl-PL" sz="900">
                          <a:effectLst/>
                        </a:rPr>
                        <a:t>Sfera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Wskaźniki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Wartość bazowa (2021 rok)</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Wartość docelowa (2030 rok)</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Jednostka</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Źródło danych</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1159346668"/>
                  </a:ext>
                </a:extLst>
              </a:tr>
              <a:tr h="169091">
                <a:tc rowSpan="10">
                  <a:txBody>
                    <a:bodyPr/>
                    <a:lstStyle/>
                    <a:p>
                      <a:pPr>
                        <a:lnSpc>
                          <a:spcPct val="115000"/>
                        </a:lnSpc>
                        <a:spcAft>
                          <a:spcPts val="800"/>
                        </a:spcAft>
                      </a:pPr>
                      <a:r>
                        <a:rPr lang="pl-PL" sz="900" dirty="0">
                          <a:effectLst/>
                          <a:latin typeface="+mn-lt"/>
                          <a:ea typeface="Calibri" panose="020F0502020204030204" pitchFamily="34" charset="0"/>
                          <a:cs typeface="Times New Roman" panose="02020603050405020304" pitchFamily="18" charset="0"/>
                        </a:rPr>
                        <a:t>Społeczna</a:t>
                      </a:r>
                    </a:p>
                  </a:txBody>
                  <a:tcPr marL="12167" marR="12167" marT="0" marB="0" anchor="ctr"/>
                </a:tc>
                <a:tc>
                  <a:txBody>
                    <a:bodyPr/>
                    <a:lstStyle/>
                    <a:p>
                      <a:pPr>
                        <a:lnSpc>
                          <a:spcPct val="115000"/>
                        </a:lnSpc>
                        <a:spcAft>
                          <a:spcPts val="800"/>
                        </a:spcAft>
                      </a:pPr>
                      <a:r>
                        <a:rPr lang="pl-PL" sz="900">
                          <a:effectLst/>
                        </a:rPr>
                        <a:t>Udział ludności w wieku przedprodukcyjnym w ogólnej liczbie ludności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17,74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18,00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4085823750"/>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Udział ludności w wieku poprodukcyjnym w ogólnej liczbie ludności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24,71</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24,00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1009252247"/>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Udział ludności korzystający z pomocy społecznej w ogólnej liczbie ludności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6,6</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6,0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Miejski Ośrodek Pomocy Rodzinie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1298925455"/>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Udział osób bezrobotnych w liczbie ludności w wieku produkcyjnym</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11,18</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Powiatowy Urząd Pracy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2424799422"/>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Udział bezrobotnych w ogólnej liczbie ludności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6,44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6,00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Powiatowy Urząd Pracy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992517394"/>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wydanych „niebieskich kart”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8,42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7,00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Miejski Ośrodek Pomocy Rodzinie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652899499"/>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zgłoszonych wniosków do budżetu obywatelskiego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1,17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3158903476"/>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działających organizacji pozarządowych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21,53</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22,00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1717627025"/>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miejsc w żłobkach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8,19</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1936218051"/>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miejsc w przedszkolach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41,42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42,00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3496156927"/>
                  </a:ext>
                </a:extLst>
              </a:tr>
              <a:tr h="111522">
                <a:tc rowSpan="3">
                  <a:txBody>
                    <a:bodyPr/>
                    <a:lstStyle/>
                    <a:p>
                      <a:pPr>
                        <a:lnSpc>
                          <a:spcPct val="115000"/>
                        </a:lnSpc>
                        <a:spcAft>
                          <a:spcPts val="800"/>
                        </a:spcAft>
                      </a:pPr>
                      <a:r>
                        <a:rPr lang="pl-PL" sz="900" dirty="0">
                          <a:effectLst/>
                          <a:latin typeface="+mn-lt"/>
                          <a:ea typeface="Calibri" panose="020F0502020204030204" pitchFamily="34" charset="0"/>
                          <a:cs typeface="Times New Roman" panose="02020603050405020304" pitchFamily="18" charset="0"/>
                        </a:rPr>
                        <a:t>gospodarcza</a:t>
                      </a:r>
                    </a:p>
                  </a:txBody>
                  <a:tcPr marL="12167" marR="12167" marT="0" marB="0" anchor="ctr"/>
                </a:tc>
                <a:tc>
                  <a:txBody>
                    <a:bodyPr/>
                    <a:lstStyle/>
                    <a:p>
                      <a:pPr>
                        <a:lnSpc>
                          <a:spcPct val="115000"/>
                        </a:lnSpc>
                        <a:spcAft>
                          <a:spcPts val="800"/>
                        </a:spcAft>
                      </a:pPr>
                      <a:r>
                        <a:rPr lang="pl-PL" sz="900">
                          <a:effectLst/>
                        </a:rPr>
                        <a:t>Udział ludności w wieku produkcyjnym w ogólnej liczbie ludności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57,55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58,00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3198149746"/>
                  </a:ext>
                </a:extLst>
              </a:tr>
              <a:tr h="226660">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podmiotów kulturalnych, rozrywkowych i innowacyjnych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9,6</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Centralna Ewidencja i Informacja o Działalności Gospodarczej</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3038052367"/>
                  </a:ext>
                </a:extLst>
              </a:tr>
              <a:tr h="226660">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dirty="0">
                          <a:effectLst/>
                        </a:rPr>
                        <a:t>Liczba podmiotów gospodarczych ogółem na 1000 mieszkańców</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129,65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130,00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Centralna Ewidencja i Informacja o Działalności Gospodarczej</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517807879"/>
                  </a:ext>
                </a:extLst>
              </a:tr>
              <a:tr h="111522">
                <a:tc rowSpan="6">
                  <a:txBody>
                    <a:bodyPr/>
                    <a:lstStyle/>
                    <a:p>
                      <a:pPr>
                        <a:lnSpc>
                          <a:spcPct val="115000"/>
                        </a:lnSpc>
                        <a:spcAft>
                          <a:spcPts val="800"/>
                        </a:spcAft>
                      </a:pPr>
                      <a:r>
                        <a:rPr lang="pl-PL" sz="900" dirty="0">
                          <a:effectLst/>
                          <a:latin typeface="+mn-lt"/>
                        </a:rPr>
                        <a:t>przestrzenno-funkcjonalna</a:t>
                      </a:r>
                      <a:endParaRPr lang="pl-PL" sz="900" dirty="0">
                        <a:effectLst/>
                        <a:latin typeface="+mn-lt"/>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obiektów sportowych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1,87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3441743895"/>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dirty="0">
                          <a:effectLst/>
                        </a:rPr>
                        <a:t>Powierzchnia parkingów na 1000 mieszkańców</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2910,13</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3000,00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729088246"/>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Liczba przystanków komunikacji publicznej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5,38</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5,38</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1478872987"/>
                  </a:ext>
                </a:extLst>
              </a:tr>
              <a:tr h="111522">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Długość ścieżek rowerowych na 1000 mieszkańców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304,24</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320,00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Urząd Miejski w Koninie</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2254096885"/>
                  </a:ext>
                </a:extLst>
              </a:tr>
              <a:tr h="456935">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Ocena jakości terenów publicznych</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2,49</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3,50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skala 1-5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Badania ankietowe wśród ekspertów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2303938397"/>
                  </a:ext>
                </a:extLst>
              </a:tr>
              <a:tr h="456935">
                <a:tc vMerge="1">
                  <a:txBody>
                    <a:bodyPr/>
                    <a:lstStyle/>
                    <a:p>
                      <a:pPr>
                        <a:lnSpc>
                          <a:spcPct val="115000"/>
                        </a:lnSpc>
                        <a:spcAft>
                          <a:spcPts val="800"/>
                        </a:spcAft>
                      </a:pP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Ocena poziomu dostosowania urbanistycznego do potrzeb osób z niepełnosprawnościami</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2,22</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2,50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skala 1-5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Badania ankietowe wśród ekspertów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2397385832"/>
                  </a:ext>
                </a:extLst>
              </a:tr>
              <a:tr h="456935">
                <a:tc>
                  <a:txBody>
                    <a:bodyPr/>
                    <a:lstStyle/>
                    <a:p>
                      <a:pPr>
                        <a:lnSpc>
                          <a:spcPct val="115000"/>
                        </a:lnSpc>
                        <a:spcAft>
                          <a:spcPts val="800"/>
                        </a:spcAft>
                      </a:pPr>
                      <a:r>
                        <a:rPr lang="pl-PL" sz="900" dirty="0">
                          <a:effectLst/>
                          <a:latin typeface="+mn-lt"/>
                        </a:rPr>
                        <a:t>środowiskowa</a:t>
                      </a:r>
                      <a:endParaRPr lang="pl-PL" sz="900" dirty="0">
                        <a:effectLst/>
                        <a:latin typeface="+mn-lt"/>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Ocena poziomu hałasu </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3,25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3,00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skala 1-5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Badania ankietowe wśród ekspertów</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874528170"/>
                  </a:ext>
                </a:extLst>
              </a:tr>
              <a:tr h="456935">
                <a:tc>
                  <a:txBody>
                    <a:bodyPr/>
                    <a:lstStyle/>
                    <a:p>
                      <a:pPr>
                        <a:lnSpc>
                          <a:spcPct val="115000"/>
                        </a:lnSpc>
                        <a:spcAft>
                          <a:spcPts val="800"/>
                        </a:spcAft>
                      </a:pPr>
                      <a:r>
                        <a:rPr lang="pl-PL" sz="900" dirty="0">
                          <a:effectLst/>
                          <a:latin typeface="+mn-lt"/>
                        </a:rPr>
                        <a:t>techniczna</a:t>
                      </a:r>
                      <a:endParaRPr lang="pl-PL" sz="900" dirty="0">
                        <a:effectLst/>
                        <a:latin typeface="+mn-lt"/>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Ocena poziomu degradacji technicznej</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2,17</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2,50</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a:effectLst/>
                        </a:rPr>
                        <a:t>skala 1-5</a:t>
                      </a:r>
                      <a:endParaRPr lang="pl-PL" sz="90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tc>
                  <a:txBody>
                    <a:bodyPr/>
                    <a:lstStyle/>
                    <a:p>
                      <a:pPr>
                        <a:lnSpc>
                          <a:spcPct val="115000"/>
                        </a:lnSpc>
                        <a:spcAft>
                          <a:spcPts val="800"/>
                        </a:spcAft>
                      </a:pPr>
                      <a:r>
                        <a:rPr lang="pl-PL" sz="900" dirty="0">
                          <a:effectLst/>
                        </a:rPr>
                        <a:t>Badania ankietowe wśród ekspertów</a:t>
                      </a:r>
                      <a:endParaRPr lang="pl-PL" sz="900" dirty="0">
                        <a:effectLst/>
                        <a:latin typeface="Open Sans" panose="020B0606030504020204" pitchFamily="34" charset="0"/>
                        <a:ea typeface="Calibri" panose="020F0502020204030204" pitchFamily="34" charset="0"/>
                        <a:cs typeface="Times New Roman" panose="02020603050405020304" pitchFamily="18" charset="0"/>
                      </a:endParaRPr>
                    </a:p>
                  </a:txBody>
                  <a:tcPr marL="12167" marR="12167" marT="0" marB="0" anchor="ctr"/>
                </a:tc>
                <a:extLst>
                  <a:ext uri="{0D108BD9-81ED-4DB2-BD59-A6C34878D82A}">
                    <a16:rowId xmlns:a16="http://schemas.microsoft.com/office/drawing/2014/main" val="3192697615"/>
                  </a:ext>
                </a:extLst>
              </a:tr>
            </a:tbl>
          </a:graphicData>
        </a:graphic>
      </p:graphicFrame>
    </p:spTree>
    <p:extLst>
      <p:ext uri="{BB962C8B-B14F-4D97-AF65-F5344CB8AC3E}">
        <p14:creationId xmlns:p14="http://schemas.microsoft.com/office/powerpoint/2010/main" val="54318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62832" y="2296696"/>
            <a:ext cx="7211144" cy="1143000"/>
          </a:xfrm>
        </p:spPr>
        <p:txBody>
          <a:bodyPr/>
          <a:lstStyle/>
          <a:p>
            <a:r>
              <a:rPr lang="pl-PL" dirty="0"/>
              <a:t>Dziękuję za uwagę</a:t>
            </a:r>
            <a:endParaRPr lang="en-US" dirty="0"/>
          </a:p>
        </p:txBody>
      </p:sp>
      <p:sp>
        <p:nvSpPr>
          <p:cNvPr id="3" name="Symbol zastępczy zawartości 2"/>
          <p:cNvSpPr>
            <a:spLocks noGrp="1"/>
          </p:cNvSpPr>
          <p:nvPr>
            <p:ph idx="1"/>
          </p:nvPr>
        </p:nvSpPr>
        <p:spPr/>
        <p:txBody>
          <a:bodyPr/>
          <a:lstStyle/>
          <a:p>
            <a:pPr>
              <a:buNone/>
            </a:pPr>
            <a:endParaRPr lang="pl-PL" dirty="0"/>
          </a:p>
          <a:p>
            <a:pPr>
              <a:buNone/>
            </a:pP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E2E52E-C6F0-3732-5489-70A203D32906}"/>
              </a:ext>
            </a:extLst>
          </p:cNvPr>
          <p:cNvSpPr>
            <a:spLocks noGrp="1"/>
          </p:cNvSpPr>
          <p:nvPr>
            <p:ph type="title"/>
          </p:nvPr>
        </p:nvSpPr>
        <p:spPr/>
        <p:txBody>
          <a:bodyPr>
            <a:normAutofit/>
          </a:bodyPr>
          <a:lstStyle/>
          <a:p>
            <a:r>
              <a:rPr lang="pl-PL" sz="2400" dirty="0"/>
              <a:t>PODSTAWA PRAWNA – USTAWA O REWITALIZACJI Z DNIA 9 PAŹDZIERNIKA 2015R.</a:t>
            </a:r>
          </a:p>
        </p:txBody>
      </p:sp>
      <p:sp>
        <p:nvSpPr>
          <p:cNvPr id="3" name="Prostokąt 2"/>
          <p:cNvSpPr/>
          <p:nvPr/>
        </p:nvSpPr>
        <p:spPr>
          <a:xfrm>
            <a:off x="323528" y="2060848"/>
            <a:ext cx="8505261" cy="3693319"/>
          </a:xfrm>
          <a:prstGeom prst="rect">
            <a:avLst/>
          </a:prstGeom>
        </p:spPr>
        <p:txBody>
          <a:bodyPr wrap="square">
            <a:spAutoFit/>
          </a:bodyPr>
          <a:lstStyle/>
          <a:p>
            <a:r>
              <a:rPr lang="pl-PL" dirty="0"/>
              <a:t>Art. 9. 1. Obszar gminy znajdujący się w stanie kryzysowym z powodu koncentracji negatywnych </a:t>
            </a:r>
            <a:r>
              <a:rPr lang="pl-PL" b="1" dirty="0"/>
              <a:t>zjawisk społecznych</a:t>
            </a:r>
            <a:r>
              <a:rPr lang="pl-PL" dirty="0"/>
              <a:t>, w szczególności bezrobocia, ubóstwa, przestępczości, wysokiej liczby mieszkańców będących osobami ze szczególnymi potrzebami, o których mowa w ustawie z dnia 19 lipca 2019 r. o zapewnianiu dostępności osobom ze szczególnymi potrzebami (Dz. U. z 2020 r. poz. 1062), niskiego poziomu edukacji lub kapitału społecznego, a także niewystarczającego poziomu uczestnictwa w życiu publicznym i kulturalnym, można wyznaczyć jako obszar zdegradowany w przypadku występowania na nim ponadto co najmniej jednego z następujących negatywnych zjawisk:</a:t>
            </a:r>
          </a:p>
          <a:p>
            <a:r>
              <a:rPr lang="pl-PL" dirty="0"/>
              <a:t>1) </a:t>
            </a:r>
            <a:r>
              <a:rPr lang="pl-PL" b="1" dirty="0"/>
              <a:t>gospodarczych</a:t>
            </a:r>
            <a:endParaRPr lang="pl-PL" dirty="0"/>
          </a:p>
          <a:p>
            <a:r>
              <a:rPr lang="pl-PL" dirty="0"/>
              <a:t>2) </a:t>
            </a:r>
            <a:r>
              <a:rPr lang="pl-PL" b="1" dirty="0"/>
              <a:t>środowiskowych</a:t>
            </a:r>
            <a:r>
              <a:rPr lang="pl-PL" dirty="0"/>
              <a:t> </a:t>
            </a:r>
          </a:p>
          <a:p>
            <a:r>
              <a:rPr lang="pl-PL" dirty="0"/>
              <a:t>3) </a:t>
            </a:r>
            <a:r>
              <a:rPr lang="pl-PL" b="1" dirty="0"/>
              <a:t>przestrzenno-funkcjonalnych</a:t>
            </a:r>
            <a:endParaRPr lang="pl-PL" dirty="0"/>
          </a:p>
          <a:p>
            <a:r>
              <a:rPr lang="pl-PL" dirty="0"/>
              <a:t>4</a:t>
            </a:r>
            <a:r>
              <a:rPr lang="pl-PL" b="1" dirty="0"/>
              <a:t>) technicznych</a:t>
            </a:r>
            <a:endParaRPr lang="pl-PL" dirty="0"/>
          </a:p>
        </p:txBody>
      </p:sp>
    </p:spTree>
    <p:extLst>
      <p:ext uri="{BB962C8B-B14F-4D97-AF65-F5344CB8AC3E}">
        <p14:creationId xmlns:p14="http://schemas.microsoft.com/office/powerpoint/2010/main" val="96909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p:nvPr/>
        </p:nvPicPr>
        <p:blipFill rotWithShape="1">
          <a:blip r:embed="rId2" cstate="print">
            <a:extLst>
              <a:ext uri="{28A0092B-C50C-407E-A947-70E740481C1C}">
                <a14:useLocalDpi xmlns:a14="http://schemas.microsoft.com/office/drawing/2010/main" val="0"/>
              </a:ext>
            </a:extLst>
          </a:blip>
          <a:srcRect l="1940" t="1371" r="2462" b="1559"/>
          <a:stretch/>
        </p:blipFill>
        <p:spPr bwMode="auto">
          <a:xfrm>
            <a:off x="4387215" y="0"/>
            <a:ext cx="4756785" cy="6832600"/>
          </a:xfrm>
          <a:prstGeom prst="rect">
            <a:avLst/>
          </a:prstGeom>
          <a:ln>
            <a:noFill/>
          </a:ln>
          <a:extLst>
            <a:ext uri="{53640926-AAD7-44D8-BBD7-CCE9431645EC}">
              <a14:shadowObscured xmlns:a14="http://schemas.microsoft.com/office/drawing/2010/main"/>
            </a:ext>
          </a:extLst>
        </p:spPr>
      </p:pic>
      <p:sp>
        <p:nvSpPr>
          <p:cNvPr id="2" name="Tytuł 1"/>
          <p:cNvSpPr>
            <a:spLocks noGrp="1"/>
          </p:cNvSpPr>
          <p:nvPr>
            <p:ph type="title"/>
          </p:nvPr>
        </p:nvSpPr>
        <p:spPr>
          <a:xfrm>
            <a:off x="1475656" y="269776"/>
            <a:ext cx="2911559" cy="1575048"/>
          </a:xfrm>
          <a:solidFill>
            <a:schemeClr val="bg1"/>
          </a:solidFill>
        </p:spPr>
        <p:txBody>
          <a:bodyPr>
            <a:normAutofit/>
          </a:bodyPr>
          <a:lstStyle/>
          <a:p>
            <a:r>
              <a:rPr lang="pl-PL" sz="2400" dirty="0"/>
              <a:t>PODZIAŁ MIASTA NA JEDNOSTKI ANALITYCZNE</a:t>
            </a:r>
          </a:p>
        </p:txBody>
      </p:sp>
    </p:spTree>
    <p:extLst>
      <p:ext uri="{BB962C8B-B14F-4D97-AF65-F5344CB8AC3E}">
        <p14:creationId xmlns:p14="http://schemas.microsoft.com/office/powerpoint/2010/main" val="31625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t>WSKAŹNIKI</a:t>
            </a:r>
          </a:p>
        </p:txBody>
      </p:sp>
      <p:graphicFrame>
        <p:nvGraphicFramePr>
          <p:cNvPr id="3" name="Tabela 2"/>
          <p:cNvGraphicFramePr>
            <a:graphicFrameLocks noGrp="1"/>
          </p:cNvGraphicFramePr>
          <p:nvPr/>
        </p:nvGraphicFramePr>
        <p:xfrm>
          <a:off x="251520" y="1268760"/>
          <a:ext cx="8640960" cy="5028946"/>
        </p:xfrm>
        <a:graphic>
          <a:graphicData uri="http://schemas.openxmlformats.org/drawingml/2006/table">
            <a:tbl>
              <a:tblPr firstRow="1" firstCol="1" bandRow="1">
                <a:tableStyleId>{5C22544A-7EE6-4342-B048-85BDC9FD1C3A}</a:tableStyleId>
              </a:tblPr>
              <a:tblGrid>
                <a:gridCol w="1298207">
                  <a:extLst>
                    <a:ext uri="{9D8B030D-6E8A-4147-A177-3AD203B41FA5}">
                      <a16:colId xmlns:a16="http://schemas.microsoft.com/office/drawing/2014/main" val="20000"/>
                    </a:ext>
                  </a:extLst>
                </a:gridCol>
                <a:gridCol w="3886369">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82360">
                <a:tc>
                  <a:txBody>
                    <a:bodyPr/>
                    <a:lstStyle/>
                    <a:p>
                      <a:pPr algn="ctr">
                        <a:spcAft>
                          <a:spcPts val="0"/>
                        </a:spcAft>
                      </a:pPr>
                      <a:r>
                        <a:rPr lang="pl-PL" sz="1600" dirty="0">
                          <a:effectLst/>
                        </a:rPr>
                        <a:t>Sfera</a:t>
                      </a:r>
                      <a:endParaRPr lang="pl-PL" sz="1600" dirty="0">
                        <a:effectLst/>
                        <a:latin typeface="Calibri"/>
                        <a:ea typeface="Calibri"/>
                        <a:cs typeface="Times New Roman"/>
                      </a:endParaRPr>
                    </a:p>
                  </a:txBody>
                  <a:tcPr marL="32328" marR="32328" marT="0" marB="0" anchor="ctr"/>
                </a:tc>
                <a:tc>
                  <a:txBody>
                    <a:bodyPr/>
                    <a:lstStyle/>
                    <a:p>
                      <a:pPr algn="ctr">
                        <a:spcAft>
                          <a:spcPts val="0"/>
                        </a:spcAft>
                      </a:pPr>
                      <a:r>
                        <a:rPr lang="pl-PL" sz="1600" dirty="0">
                          <a:effectLst/>
                        </a:rPr>
                        <a:t>Wskaźniki</a:t>
                      </a:r>
                      <a:endParaRPr lang="pl-PL" sz="1600" dirty="0">
                        <a:effectLst/>
                        <a:latin typeface="Calibri"/>
                        <a:ea typeface="Calibri"/>
                        <a:cs typeface="Times New Roman"/>
                      </a:endParaRPr>
                    </a:p>
                  </a:txBody>
                  <a:tcPr marL="32328" marR="32328" marT="0" marB="0" anchor="ctr"/>
                </a:tc>
                <a:tc>
                  <a:txBody>
                    <a:bodyPr/>
                    <a:lstStyle/>
                    <a:p>
                      <a:pPr algn="ctr">
                        <a:spcAft>
                          <a:spcPts val="0"/>
                        </a:spcAft>
                      </a:pPr>
                      <a:r>
                        <a:rPr lang="pl-PL" sz="1600" dirty="0">
                          <a:effectLst/>
                        </a:rPr>
                        <a:t>Źródło danych</a:t>
                      </a:r>
                      <a:endParaRPr lang="pl-PL" sz="1600" dirty="0">
                        <a:effectLst/>
                        <a:latin typeface="Calibri"/>
                        <a:ea typeface="Calibri"/>
                        <a:cs typeface="Times New Roman"/>
                      </a:endParaRPr>
                    </a:p>
                  </a:txBody>
                  <a:tcPr marL="32328" marR="32328" marT="0" marB="0" anchor="ctr"/>
                </a:tc>
                <a:tc>
                  <a:txBody>
                    <a:bodyPr/>
                    <a:lstStyle/>
                    <a:p>
                      <a:pPr algn="ctr">
                        <a:spcAft>
                          <a:spcPts val="0"/>
                        </a:spcAft>
                      </a:pPr>
                      <a:r>
                        <a:rPr lang="pl-PL" sz="1600" dirty="0">
                          <a:effectLst/>
                        </a:rPr>
                        <a:t>Typ wskaźnika</a:t>
                      </a:r>
                      <a:endParaRPr lang="pl-PL" sz="16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00"/>
                  </a:ext>
                </a:extLst>
              </a:tr>
              <a:tr h="232945">
                <a:tc>
                  <a:txBody>
                    <a:bodyPr/>
                    <a:lstStyle/>
                    <a:p>
                      <a:pPr algn="ctr">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Udział ludności w wieku przedprodukcyjnym w ogólnej liczbie ludności</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Urząd Miejski w Koninie</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stymulanta</a:t>
                      </a:r>
                      <a:endParaRPr lang="pl-PL" sz="12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01"/>
                  </a:ext>
                </a:extLst>
              </a:tr>
              <a:tr h="232945">
                <a:tc>
                  <a:txBody>
                    <a:bodyPr/>
                    <a:lstStyle/>
                    <a:p>
                      <a:pPr algn="ctr">
                        <a:lnSpc>
                          <a:spcPct val="115000"/>
                        </a:lnSpc>
                        <a:spcAft>
                          <a:spcPts val="0"/>
                        </a:spcAft>
                      </a:pPr>
                      <a:r>
                        <a:rPr lang="pl-PL" sz="1200" dirty="0">
                          <a:effectLst/>
                        </a:rPr>
                        <a:t>społeczna</a:t>
                      </a:r>
                      <a:endParaRPr lang="pl-PL" sz="1200" dirty="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Udział ludności w wieku poprodukcyjnym w ogólnej liczbie ludności</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Urząd Miejski w Koninie</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err="1">
                          <a:effectLst/>
                        </a:rPr>
                        <a:t>destymulanta</a:t>
                      </a:r>
                      <a:endParaRPr lang="pl-PL" sz="12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02"/>
                  </a:ext>
                </a:extLst>
              </a:tr>
              <a:tr h="232945">
                <a:tc>
                  <a:txBody>
                    <a:bodyPr/>
                    <a:lstStyle/>
                    <a:p>
                      <a:pPr algn="ctr">
                        <a:lnSpc>
                          <a:spcPct val="115000"/>
                        </a:lnSpc>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Udział ludności korzystający z pomocy społecznej w ogólnej liczbie ludności</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Miejski Ośrodek Pomocy Rodzinie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destymulanta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3"/>
                  </a:ext>
                </a:extLst>
              </a:tr>
              <a:tr h="155296">
                <a:tc>
                  <a:txBody>
                    <a:bodyPr/>
                    <a:lstStyle/>
                    <a:p>
                      <a:pPr algn="ctr">
                        <a:lnSpc>
                          <a:spcPct val="115000"/>
                        </a:lnSpc>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Udział osób bezrobotnych w liczbie ludności w wieku produkcyjnym</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Powiatowy Urząd Pracy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destymulanta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4"/>
                  </a:ext>
                </a:extLst>
              </a:tr>
              <a:tr h="155296">
                <a:tc>
                  <a:txBody>
                    <a:bodyPr/>
                    <a:lstStyle/>
                    <a:p>
                      <a:pPr algn="ctr">
                        <a:lnSpc>
                          <a:spcPct val="115000"/>
                        </a:lnSpc>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Udział bezrobotnych w ogólnej liczbie ludności</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Powiatowy Urząd Pracy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destymulanta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5"/>
                  </a:ext>
                </a:extLst>
              </a:tr>
              <a:tr h="155296">
                <a:tc>
                  <a:txBody>
                    <a:bodyPr/>
                    <a:lstStyle/>
                    <a:p>
                      <a:pPr algn="ctr">
                        <a:lnSpc>
                          <a:spcPct val="115000"/>
                        </a:lnSpc>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Liczba wydanych „niebieskich kart” na 1000 mieszkańców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Miejski Ośrodek Pomocy Rodzinie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destymulanta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6"/>
                  </a:ext>
                </a:extLst>
              </a:tr>
              <a:tr h="232945">
                <a:tc>
                  <a:txBody>
                    <a:bodyPr/>
                    <a:lstStyle/>
                    <a:p>
                      <a:pPr algn="ctr">
                        <a:lnSpc>
                          <a:spcPct val="115000"/>
                        </a:lnSpc>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zgłoszonych wniosków do budżetu obywatelskiego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7"/>
                  </a:ext>
                </a:extLst>
              </a:tr>
              <a:tr h="232945">
                <a:tc>
                  <a:txBody>
                    <a:bodyPr/>
                    <a:lstStyle/>
                    <a:p>
                      <a:pPr algn="ctr">
                        <a:lnSpc>
                          <a:spcPct val="115000"/>
                        </a:lnSpc>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działających organizacji pozarządowych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8"/>
                  </a:ext>
                </a:extLst>
              </a:tr>
              <a:tr h="155296">
                <a:tc>
                  <a:txBody>
                    <a:bodyPr/>
                    <a:lstStyle/>
                    <a:p>
                      <a:pPr algn="ctr">
                        <a:lnSpc>
                          <a:spcPct val="115000"/>
                        </a:lnSpc>
                        <a:spcAft>
                          <a:spcPts val="0"/>
                        </a:spcAft>
                      </a:pPr>
                      <a:r>
                        <a:rPr lang="pl-PL" sz="1200" dirty="0">
                          <a:effectLst/>
                        </a:rPr>
                        <a:t>społeczna</a:t>
                      </a:r>
                      <a:endParaRPr lang="pl-PL" sz="1200" dirty="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miejsc w żłobkach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9"/>
                  </a:ext>
                </a:extLst>
              </a:tr>
              <a:tr h="155296">
                <a:tc>
                  <a:txBody>
                    <a:bodyPr/>
                    <a:lstStyle/>
                    <a:p>
                      <a:pPr algn="ctr">
                        <a:lnSpc>
                          <a:spcPct val="115000"/>
                        </a:lnSpc>
                        <a:spcAft>
                          <a:spcPts val="0"/>
                        </a:spcAft>
                      </a:pPr>
                      <a:r>
                        <a:rPr lang="pl-PL" sz="1200">
                          <a:effectLst/>
                        </a:rPr>
                        <a:t>społeczna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miejsc w przedszkolach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10"/>
                  </a:ext>
                </a:extLst>
              </a:tr>
              <a:tr h="232945">
                <a:tc>
                  <a:txBody>
                    <a:bodyPr/>
                    <a:lstStyle/>
                    <a:p>
                      <a:pPr algn="ctr">
                        <a:spcAft>
                          <a:spcPts val="0"/>
                        </a:spcAft>
                      </a:pPr>
                      <a:r>
                        <a:rPr lang="pl-PL" sz="1200">
                          <a:effectLst/>
                        </a:rPr>
                        <a:t>gospodarcza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Udział ludności w wieku produkcyjnym w ogólnej liczbie ludności</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11"/>
                  </a:ext>
                </a:extLst>
              </a:tr>
              <a:tr h="232945">
                <a:tc>
                  <a:txBody>
                    <a:bodyPr/>
                    <a:lstStyle/>
                    <a:p>
                      <a:pPr algn="ctr">
                        <a:spcAft>
                          <a:spcPts val="0"/>
                        </a:spcAft>
                      </a:pPr>
                      <a:r>
                        <a:rPr lang="pl-PL" sz="1200">
                          <a:effectLst/>
                        </a:rPr>
                        <a:t>gospodarcza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podmiotów kulturalnych, rozrywkowych i innowacyjnych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Centralna Ewidencja i Informacja o Działalności Gospodarczej</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12"/>
                  </a:ext>
                </a:extLst>
              </a:tr>
              <a:tr h="232945">
                <a:tc>
                  <a:txBody>
                    <a:bodyPr/>
                    <a:lstStyle/>
                    <a:p>
                      <a:pPr algn="ctr">
                        <a:spcAft>
                          <a:spcPts val="0"/>
                        </a:spcAft>
                      </a:pPr>
                      <a:r>
                        <a:rPr lang="pl-PL" sz="1200">
                          <a:effectLst/>
                        </a:rPr>
                        <a:t>gospodarcza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podmiotów gospodarczych ogółem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Centralna Ewidencja i Informacja o Działalności Gospodarczej</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stymulanta</a:t>
                      </a:r>
                      <a:endParaRPr lang="pl-PL" sz="12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9892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t>WSKAŹNIKI</a:t>
            </a:r>
          </a:p>
        </p:txBody>
      </p:sp>
      <p:graphicFrame>
        <p:nvGraphicFramePr>
          <p:cNvPr id="3" name="Tabela 2"/>
          <p:cNvGraphicFramePr>
            <a:graphicFrameLocks noGrp="1"/>
          </p:cNvGraphicFramePr>
          <p:nvPr/>
        </p:nvGraphicFramePr>
        <p:xfrm>
          <a:off x="251520" y="1268760"/>
          <a:ext cx="8640960" cy="4450080"/>
        </p:xfrm>
        <a:graphic>
          <a:graphicData uri="http://schemas.openxmlformats.org/drawingml/2006/table">
            <a:tbl>
              <a:tblPr firstRow="1" firstCol="1" bandRow="1">
                <a:tableStyleId>{5C22544A-7EE6-4342-B048-85BDC9FD1C3A}</a:tableStyleId>
              </a:tblPr>
              <a:tblGrid>
                <a:gridCol w="1298207">
                  <a:extLst>
                    <a:ext uri="{9D8B030D-6E8A-4147-A177-3AD203B41FA5}">
                      <a16:colId xmlns:a16="http://schemas.microsoft.com/office/drawing/2014/main" val="20000"/>
                    </a:ext>
                  </a:extLst>
                </a:gridCol>
                <a:gridCol w="3886369">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82360">
                <a:tc>
                  <a:txBody>
                    <a:bodyPr/>
                    <a:lstStyle/>
                    <a:p>
                      <a:pPr algn="ctr">
                        <a:spcAft>
                          <a:spcPts val="0"/>
                        </a:spcAft>
                      </a:pPr>
                      <a:r>
                        <a:rPr lang="pl-PL" sz="1600" dirty="0">
                          <a:effectLst/>
                        </a:rPr>
                        <a:t>Sfera</a:t>
                      </a:r>
                      <a:endParaRPr lang="pl-PL" sz="1600" dirty="0">
                        <a:effectLst/>
                        <a:latin typeface="Calibri"/>
                        <a:ea typeface="Calibri"/>
                        <a:cs typeface="Times New Roman"/>
                      </a:endParaRPr>
                    </a:p>
                  </a:txBody>
                  <a:tcPr marL="32328" marR="32328" marT="0" marB="0" anchor="ctr"/>
                </a:tc>
                <a:tc>
                  <a:txBody>
                    <a:bodyPr/>
                    <a:lstStyle/>
                    <a:p>
                      <a:pPr algn="ctr">
                        <a:spcAft>
                          <a:spcPts val="0"/>
                        </a:spcAft>
                      </a:pPr>
                      <a:r>
                        <a:rPr lang="pl-PL" sz="1600" dirty="0">
                          <a:effectLst/>
                        </a:rPr>
                        <a:t>Wskaźniki</a:t>
                      </a:r>
                      <a:endParaRPr lang="pl-PL" sz="1600" dirty="0">
                        <a:effectLst/>
                        <a:latin typeface="Calibri"/>
                        <a:ea typeface="Calibri"/>
                        <a:cs typeface="Times New Roman"/>
                      </a:endParaRPr>
                    </a:p>
                  </a:txBody>
                  <a:tcPr marL="32328" marR="32328" marT="0" marB="0" anchor="ctr"/>
                </a:tc>
                <a:tc>
                  <a:txBody>
                    <a:bodyPr/>
                    <a:lstStyle/>
                    <a:p>
                      <a:pPr algn="ctr">
                        <a:spcAft>
                          <a:spcPts val="0"/>
                        </a:spcAft>
                      </a:pPr>
                      <a:r>
                        <a:rPr lang="pl-PL" sz="1600" dirty="0">
                          <a:effectLst/>
                        </a:rPr>
                        <a:t>Źródło danych</a:t>
                      </a:r>
                      <a:endParaRPr lang="pl-PL" sz="1600" dirty="0">
                        <a:effectLst/>
                        <a:latin typeface="Calibri"/>
                        <a:ea typeface="Calibri"/>
                        <a:cs typeface="Times New Roman"/>
                      </a:endParaRPr>
                    </a:p>
                  </a:txBody>
                  <a:tcPr marL="32328" marR="32328" marT="0" marB="0" anchor="ctr"/>
                </a:tc>
                <a:tc>
                  <a:txBody>
                    <a:bodyPr/>
                    <a:lstStyle/>
                    <a:p>
                      <a:pPr algn="ctr">
                        <a:spcAft>
                          <a:spcPts val="0"/>
                        </a:spcAft>
                      </a:pPr>
                      <a:r>
                        <a:rPr lang="pl-PL" sz="1600" dirty="0">
                          <a:effectLst/>
                        </a:rPr>
                        <a:t>Typ wskaźnika</a:t>
                      </a:r>
                      <a:endParaRPr lang="pl-PL" sz="16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00"/>
                  </a:ext>
                </a:extLst>
              </a:tr>
              <a:tr h="155296">
                <a:tc>
                  <a:txBody>
                    <a:bodyPr/>
                    <a:lstStyle/>
                    <a:p>
                      <a:pPr algn="ctr">
                        <a:spcAft>
                          <a:spcPts val="0"/>
                        </a:spcAft>
                      </a:pPr>
                      <a:r>
                        <a:rPr lang="pl-PL" sz="1200" dirty="0">
                          <a:effectLst/>
                        </a:rPr>
                        <a:t>przestrzenno-funkcjonalna</a:t>
                      </a:r>
                      <a:endParaRPr lang="pl-PL" sz="1200" dirty="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placówek instytucji kultury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1"/>
                  </a:ext>
                </a:extLst>
              </a:tr>
              <a:tr h="155296">
                <a:tc>
                  <a:txBody>
                    <a:bodyPr/>
                    <a:lstStyle/>
                    <a:p>
                      <a:pPr algn="ctr">
                        <a:spcAft>
                          <a:spcPts val="0"/>
                        </a:spcAft>
                      </a:pPr>
                      <a:r>
                        <a:rPr lang="pl-PL" sz="1200" dirty="0">
                          <a:effectLst/>
                        </a:rPr>
                        <a:t>przestrzenno-funkcjonalna</a:t>
                      </a:r>
                      <a:endParaRPr lang="pl-PL" sz="1200" dirty="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Liczba obiektów sportowych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2"/>
                  </a:ext>
                </a:extLst>
              </a:tr>
              <a:tr h="155296">
                <a:tc>
                  <a:txBody>
                    <a:bodyPr/>
                    <a:lstStyle/>
                    <a:p>
                      <a:pPr algn="ctr">
                        <a:spcAft>
                          <a:spcPts val="0"/>
                        </a:spcAft>
                      </a:pPr>
                      <a:r>
                        <a:rPr lang="pl-PL" sz="1200" dirty="0">
                          <a:effectLst/>
                        </a:rPr>
                        <a:t>przestrzenno-funkcjonalna</a:t>
                      </a:r>
                      <a:endParaRPr lang="pl-PL" sz="1200" dirty="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Powierzchnia parkingów na 1000 mieszkańców</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3"/>
                  </a:ext>
                </a:extLst>
              </a:tr>
              <a:tr h="155296">
                <a:tc>
                  <a:txBody>
                    <a:bodyPr/>
                    <a:lstStyle/>
                    <a:p>
                      <a:pPr algn="ctr">
                        <a:spcAft>
                          <a:spcPts val="0"/>
                        </a:spcAft>
                      </a:pPr>
                      <a:r>
                        <a:rPr lang="pl-PL" sz="1200" dirty="0">
                          <a:effectLst/>
                        </a:rPr>
                        <a:t>przestrzenno-funkcjonalna</a:t>
                      </a:r>
                      <a:endParaRPr lang="pl-PL" sz="1200" dirty="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Liczba przystanków komunikacji publicznej na 1000 mieszkańców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4"/>
                  </a:ext>
                </a:extLst>
              </a:tr>
              <a:tr h="155296">
                <a:tc>
                  <a:txBody>
                    <a:bodyPr/>
                    <a:lstStyle/>
                    <a:p>
                      <a:pPr algn="ctr">
                        <a:spcAft>
                          <a:spcPts val="0"/>
                        </a:spcAft>
                      </a:pPr>
                      <a:r>
                        <a:rPr lang="pl-PL" sz="1200">
                          <a:effectLst/>
                        </a:rPr>
                        <a:t>przestrzenno-funkcjonalna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Długość ścieżek rowerowych na 1000 mieszkańców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5"/>
                  </a:ext>
                </a:extLst>
              </a:tr>
              <a:tr h="155296">
                <a:tc>
                  <a:txBody>
                    <a:bodyPr/>
                    <a:lstStyle/>
                    <a:p>
                      <a:pPr algn="ctr">
                        <a:spcAft>
                          <a:spcPts val="0"/>
                        </a:spcAft>
                      </a:pPr>
                      <a:r>
                        <a:rPr lang="pl-PL" sz="1200">
                          <a:effectLst/>
                        </a:rPr>
                        <a:t>przestrzenno-funkcjonalna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Ocena jakości terenów publicznych na terenie miasta Konina</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Badania ankietowe wśród ekspertów</a:t>
                      </a:r>
                      <a:endParaRPr lang="pl-PL" sz="1200">
                        <a:effectLst/>
                        <a:latin typeface="Calibri"/>
                        <a:ea typeface="Calibri"/>
                        <a:cs typeface="Times New Roman"/>
                      </a:endParaRPr>
                    </a:p>
                  </a:txBody>
                  <a:tcPr marL="32328" marR="32328" marT="0" marB="0" anchor="ctr"/>
                </a:tc>
                <a:tc>
                  <a:txBody>
                    <a:bodyPr/>
                    <a:lstStyle/>
                    <a:p>
                      <a:pPr algn="ctr">
                        <a:lnSpc>
                          <a:spcPct val="115000"/>
                        </a:lnSpc>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6"/>
                  </a:ext>
                </a:extLst>
              </a:tr>
              <a:tr h="310593">
                <a:tc>
                  <a:txBody>
                    <a:bodyPr/>
                    <a:lstStyle/>
                    <a:p>
                      <a:pPr algn="ctr">
                        <a:spcAft>
                          <a:spcPts val="0"/>
                        </a:spcAft>
                      </a:pPr>
                      <a:r>
                        <a:rPr lang="pl-PL" sz="1200">
                          <a:effectLst/>
                        </a:rPr>
                        <a:t>przestrzenno-funkcjonalna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Poziom dostosowania urbanistycznego do potrzeb osób z niepełnosprawnościami na terenie miasta Konina</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Badania ankietowe wśród ekspertów</a:t>
                      </a:r>
                      <a:endParaRPr lang="pl-PL" sz="1200">
                        <a:effectLst/>
                        <a:latin typeface="Calibri"/>
                        <a:ea typeface="Calibri"/>
                        <a:cs typeface="Times New Roman"/>
                      </a:endParaRPr>
                    </a:p>
                  </a:txBody>
                  <a:tcPr marL="32328" marR="32328" marT="0" marB="0" anchor="ctr"/>
                </a:tc>
                <a:tc>
                  <a:txBody>
                    <a:bodyPr/>
                    <a:lstStyle/>
                    <a:p>
                      <a:pPr algn="ctr">
                        <a:lnSpc>
                          <a:spcPct val="115000"/>
                        </a:lnSpc>
                        <a:spcAft>
                          <a:spcPts val="0"/>
                        </a:spcAft>
                      </a:pPr>
                      <a:r>
                        <a:rPr lang="pl-PL" sz="1200">
                          <a:effectLst/>
                        </a:rPr>
                        <a:t>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7"/>
                  </a:ext>
                </a:extLst>
              </a:tr>
              <a:tr h="155296">
                <a:tc>
                  <a:txBody>
                    <a:bodyPr/>
                    <a:lstStyle/>
                    <a:p>
                      <a:pPr algn="ctr">
                        <a:spcAft>
                          <a:spcPts val="0"/>
                        </a:spcAft>
                      </a:pPr>
                      <a:r>
                        <a:rPr lang="pl-PL" sz="1200">
                          <a:effectLst/>
                        </a:rPr>
                        <a:t>środowiskowa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Liczba zakładów uciążliwych na 1000 mieszkańców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destymulanta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8"/>
                  </a:ext>
                </a:extLst>
              </a:tr>
              <a:tr h="155296">
                <a:tc>
                  <a:txBody>
                    <a:bodyPr/>
                    <a:lstStyle/>
                    <a:p>
                      <a:pPr algn="ctr">
                        <a:spcAft>
                          <a:spcPts val="0"/>
                        </a:spcAft>
                      </a:pPr>
                      <a:r>
                        <a:rPr lang="pl-PL" sz="1200">
                          <a:effectLst/>
                        </a:rPr>
                        <a:t>środowiskowa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Liczba kubłów na popiół na 1000 mieszkańców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destymulanta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09"/>
                  </a:ext>
                </a:extLst>
              </a:tr>
              <a:tr h="155296">
                <a:tc>
                  <a:txBody>
                    <a:bodyPr/>
                    <a:lstStyle/>
                    <a:p>
                      <a:pPr algn="ctr">
                        <a:spcAft>
                          <a:spcPts val="0"/>
                        </a:spcAft>
                      </a:pPr>
                      <a:r>
                        <a:rPr lang="pl-PL" sz="1200">
                          <a:effectLst/>
                        </a:rPr>
                        <a:t>środowiskowa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Masa zinwentaryzowanego azbestu na 1000 mieszkańców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Urząd Miejski w Koninie</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a:effectLst/>
                        </a:rPr>
                        <a:t>destymulanta</a:t>
                      </a:r>
                      <a:endParaRPr lang="pl-PL" sz="1200">
                        <a:effectLst/>
                        <a:latin typeface="Calibri"/>
                        <a:ea typeface="Calibri"/>
                        <a:cs typeface="Times New Roman"/>
                      </a:endParaRPr>
                    </a:p>
                  </a:txBody>
                  <a:tcPr marL="32328" marR="32328" marT="0" marB="0" anchor="ctr"/>
                </a:tc>
                <a:extLst>
                  <a:ext uri="{0D108BD9-81ED-4DB2-BD59-A6C34878D82A}">
                    <a16:rowId xmlns:a16="http://schemas.microsoft.com/office/drawing/2014/main" val="10010"/>
                  </a:ext>
                </a:extLst>
              </a:tr>
              <a:tr h="155296">
                <a:tc>
                  <a:txBody>
                    <a:bodyPr/>
                    <a:lstStyle/>
                    <a:p>
                      <a:pPr algn="ctr">
                        <a:spcAft>
                          <a:spcPts val="0"/>
                        </a:spcAft>
                      </a:pPr>
                      <a:r>
                        <a:rPr lang="pl-PL" sz="1200">
                          <a:effectLst/>
                        </a:rPr>
                        <a:t>środowiskowa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a:effectLst/>
                        </a:rPr>
                        <a:t>Ocena poziomu hałasu na terenie miasta Konina</a:t>
                      </a:r>
                      <a:endParaRPr lang="pl-PL" sz="120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Badania ankietowe wśród ekspertów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err="1">
                          <a:effectLst/>
                        </a:rPr>
                        <a:t>destymulanta</a:t>
                      </a:r>
                      <a:endParaRPr lang="pl-PL" sz="12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11"/>
                  </a:ext>
                </a:extLst>
              </a:tr>
              <a:tr h="155296">
                <a:tc>
                  <a:txBody>
                    <a:bodyPr/>
                    <a:lstStyle/>
                    <a:p>
                      <a:pPr algn="ctr">
                        <a:spcAft>
                          <a:spcPts val="0"/>
                        </a:spcAft>
                      </a:pPr>
                      <a:r>
                        <a:rPr lang="pl-PL" sz="1200">
                          <a:effectLst/>
                        </a:rPr>
                        <a:t>techniczna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Liczba uzyskanych pozwoleń na budowę na 1000 mieszkańców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Urząd Miejski w Koninie</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stymulanta</a:t>
                      </a:r>
                      <a:endParaRPr lang="pl-PL" sz="12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12"/>
                  </a:ext>
                </a:extLst>
              </a:tr>
              <a:tr h="155296">
                <a:tc>
                  <a:txBody>
                    <a:bodyPr/>
                    <a:lstStyle/>
                    <a:p>
                      <a:pPr algn="ctr">
                        <a:spcAft>
                          <a:spcPts val="0"/>
                        </a:spcAft>
                      </a:pPr>
                      <a:r>
                        <a:rPr lang="pl-PL" sz="1200">
                          <a:effectLst/>
                        </a:rPr>
                        <a:t>techniczna</a:t>
                      </a:r>
                      <a:endParaRPr lang="pl-PL" sz="1200">
                        <a:effectLst/>
                        <a:latin typeface="Calibri"/>
                        <a:ea typeface="Calibri"/>
                        <a:cs typeface="Times New Roman"/>
                      </a:endParaRPr>
                    </a:p>
                  </a:txBody>
                  <a:tcPr marL="32328" marR="32328" marT="0" marB="0" anchor="ctr"/>
                </a:tc>
                <a:tc>
                  <a:txBody>
                    <a:bodyPr/>
                    <a:lstStyle/>
                    <a:p>
                      <a:pPr algn="just">
                        <a:spcAft>
                          <a:spcPts val="0"/>
                        </a:spcAft>
                      </a:pPr>
                      <a:r>
                        <a:rPr lang="pl-PL" sz="1200" dirty="0">
                          <a:effectLst/>
                        </a:rPr>
                        <a:t>Ocena poziomu degradacji technicznej na terenie miasta Konina</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Badania ankietowe wśród ekspertów</a:t>
                      </a:r>
                      <a:endParaRPr lang="pl-PL" sz="1200" dirty="0">
                        <a:effectLst/>
                        <a:latin typeface="Calibri"/>
                        <a:ea typeface="Calibri"/>
                        <a:cs typeface="Times New Roman"/>
                      </a:endParaRPr>
                    </a:p>
                  </a:txBody>
                  <a:tcPr marL="32328" marR="32328" marT="0" marB="0" anchor="ctr"/>
                </a:tc>
                <a:tc>
                  <a:txBody>
                    <a:bodyPr/>
                    <a:lstStyle/>
                    <a:p>
                      <a:pPr algn="ctr">
                        <a:spcAft>
                          <a:spcPts val="0"/>
                        </a:spcAft>
                      </a:pPr>
                      <a:r>
                        <a:rPr lang="pl-PL" sz="1200" dirty="0">
                          <a:effectLst/>
                        </a:rPr>
                        <a:t>stymulanta</a:t>
                      </a:r>
                      <a:endParaRPr lang="pl-PL" sz="1200" dirty="0">
                        <a:effectLst/>
                        <a:latin typeface="Calibri"/>
                        <a:ea typeface="Calibri"/>
                        <a:cs typeface="Times New Roman"/>
                      </a:endParaRPr>
                    </a:p>
                  </a:txBody>
                  <a:tcPr marL="32328" marR="32328"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3546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E2E52E-C6F0-3732-5489-70A203D32906}"/>
              </a:ext>
            </a:extLst>
          </p:cNvPr>
          <p:cNvSpPr>
            <a:spLocks noGrp="1"/>
          </p:cNvSpPr>
          <p:nvPr>
            <p:ph type="title"/>
          </p:nvPr>
        </p:nvSpPr>
        <p:spPr/>
        <p:txBody>
          <a:bodyPr>
            <a:normAutofit/>
          </a:bodyPr>
          <a:lstStyle/>
          <a:p>
            <a:r>
              <a:rPr lang="pl-PL" sz="2400" dirty="0"/>
              <a:t>DIAGNOZA SŁUŻĄCA WYZNACZENIU OBSZARU ZDEGRADOWANEGO I REWITALIZACJI</a:t>
            </a:r>
          </a:p>
        </p:txBody>
      </p:sp>
      <p:sp>
        <p:nvSpPr>
          <p:cNvPr id="3" name="Symbol zastępczy zawartości 2">
            <a:extLst>
              <a:ext uri="{FF2B5EF4-FFF2-40B4-BE49-F238E27FC236}">
                <a16:creationId xmlns:a16="http://schemas.microsoft.com/office/drawing/2014/main" id="{9DA7A2DD-483D-66C8-95C7-D1A89AAEEEB5}"/>
              </a:ext>
            </a:extLst>
          </p:cNvPr>
          <p:cNvSpPr>
            <a:spLocks noGrp="1"/>
          </p:cNvSpPr>
          <p:nvPr>
            <p:ph idx="1"/>
          </p:nvPr>
        </p:nvSpPr>
        <p:spPr/>
        <p:txBody>
          <a:bodyPr>
            <a:normAutofit fontScale="77500" lnSpcReduction="20000"/>
          </a:bodyPr>
          <a:lstStyle/>
          <a:p>
            <a:pPr marL="0" indent="0">
              <a:buNone/>
            </a:pPr>
            <a:r>
              <a:rPr lang="pl-PL" dirty="0"/>
              <a:t>Art. 10. 1. Obszar obejmujący całość lub część obszaru zdegradowanego, cechujący się szczególną koncentracją negatywnych zjawisk, o których mowa w art. 9 ust. 1, na którym z uwagi na istotne znaczenie dla rozwoju lokalnego gmina zamierza prowadzić rewitalizację, wyznacza się jako obszar rewitalizacji.</a:t>
            </a:r>
          </a:p>
          <a:p>
            <a:pPr marL="0" indent="0">
              <a:buNone/>
            </a:pPr>
            <a:endParaRPr lang="pl-PL" dirty="0"/>
          </a:p>
          <a:p>
            <a:pPr marL="0" indent="0">
              <a:buNone/>
            </a:pPr>
            <a:r>
              <a:rPr lang="pl-PL" b="1" dirty="0"/>
              <a:t>Obszar rewitalizacji nie może być większy niż 20% powierzchni gminy oraz</a:t>
            </a:r>
          </a:p>
          <a:p>
            <a:pPr marL="0" indent="0">
              <a:buNone/>
            </a:pPr>
            <a:r>
              <a:rPr lang="pl-PL" b="1" dirty="0"/>
              <a:t>zamieszkały przez więcej niż 30% liczby mieszkańców gminy. </a:t>
            </a:r>
            <a:r>
              <a:rPr lang="pl-PL" dirty="0"/>
              <a:t>Obszar rewitalizacji może być podzielony na podobszary, w tym podobszary nieposiadające ze sobą wspólnych granic.</a:t>
            </a:r>
          </a:p>
        </p:txBody>
      </p:sp>
    </p:spTree>
    <p:extLst>
      <p:ext uri="{BB962C8B-B14F-4D97-AF65-F5344CB8AC3E}">
        <p14:creationId xmlns:p14="http://schemas.microsoft.com/office/powerpoint/2010/main" val="259852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9776"/>
            <a:ext cx="7416824" cy="1215008"/>
          </a:xfrm>
        </p:spPr>
        <p:txBody>
          <a:bodyPr>
            <a:normAutofit/>
          </a:bodyPr>
          <a:lstStyle/>
          <a:p>
            <a:r>
              <a:rPr lang="pl-PL" sz="2600" dirty="0"/>
              <a:t>WSKAZANIE OBSZARU ZDEGRADOWANEGO</a:t>
            </a:r>
          </a:p>
        </p:txBody>
      </p:sp>
      <p:sp>
        <p:nvSpPr>
          <p:cNvPr id="5" name="Prostokąt 4"/>
          <p:cNvSpPr/>
          <p:nvPr/>
        </p:nvSpPr>
        <p:spPr>
          <a:xfrm>
            <a:off x="1544847" y="2204864"/>
            <a:ext cx="6480720" cy="3139321"/>
          </a:xfrm>
          <a:prstGeom prst="rect">
            <a:avLst/>
          </a:prstGeom>
        </p:spPr>
        <p:txBody>
          <a:bodyPr wrap="square">
            <a:spAutoFit/>
          </a:bodyPr>
          <a:lstStyle/>
          <a:p>
            <a:r>
              <a:rPr lang="pl-PL" dirty="0"/>
              <a:t>Wyznaczony w ramach diagnozy </a:t>
            </a:r>
            <a:r>
              <a:rPr lang="pl-PL" b="1" dirty="0"/>
              <a:t>obszar zdegradowany</a:t>
            </a:r>
            <a:r>
              <a:rPr lang="pl-PL" dirty="0"/>
              <a:t> miasta Konina obejmuje następujące obręby geodezyjne (z obszaru zdegradowanego wyłączono duże obszary niezurbanizowane oraz przemysłowe w jednostce Maliniec):</a:t>
            </a:r>
          </a:p>
          <a:p>
            <a:pPr marL="285750" lvl="0" indent="-285750">
              <a:buFont typeface="Arial" panose="020B0604020202020204" pitchFamily="34" charset="0"/>
              <a:buChar char="•"/>
            </a:pPr>
            <a:r>
              <a:rPr lang="pl-PL" dirty="0"/>
              <a:t>Czarków,</a:t>
            </a:r>
          </a:p>
          <a:p>
            <a:pPr marL="285750" lvl="0" indent="-285750">
              <a:buFont typeface="Arial" panose="020B0604020202020204" pitchFamily="34" charset="0"/>
              <a:buChar char="•"/>
            </a:pPr>
            <a:r>
              <a:rPr lang="pl-PL" dirty="0"/>
              <a:t>Glinka,</a:t>
            </a:r>
          </a:p>
          <a:p>
            <a:pPr marL="285750" lvl="0" indent="-285750">
              <a:buFont typeface="Arial" panose="020B0604020202020204" pitchFamily="34" charset="0"/>
              <a:buChar char="•"/>
            </a:pPr>
            <a:r>
              <a:rPr lang="pl-PL" dirty="0"/>
              <a:t>Maliniec,</a:t>
            </a:r>
          </a:p>
          <a:p>
            <a:pPr marL="285750" lvl="0" indent="-285750">
              <a:buFont typeface="Arial" panose="020B0604020202020204" pitchFamily="34" charset="0"/>
              <a:buChar char="•"/>
            </a:pPr>
            <a:r>
              <a:rPr lang="pl-PL" dirty="0"/>
              <a:t>Mieczysławów</a:t>
            </a:r>
          </a:p>
          <a:p>
            <a:pPr marL="285750" lvl="0" indent="-285750">
              <a:buFont typeface="Arial" panose="020B0604020202020204" pitchFamily="34" charset="0"/>
              <a:buChar char="•"/>
            </a:pPr>
            <a:r>
              <a:rPr lang="pl-PL" dirty="0"/>
              <a:t>Pawłówek,</a:t>
            </a:r>
          </a:p>
          <a:p>
            <a:pPr marL="285750" lvl="0" indent="-285750">
              <a:buFont typeface="Arial" panose="020B0604020202020204" pitchFamily="34" charset="0"/>
              <a:buChar char="•"/>
            </a:pPr>
            <a:r>
              <a:rPr lang="pl-PL" dirty="0"/>
              <a:t>Starówka,</a:t>
            </a:r>
          </a:p>
          <a:p>
            <a:pPr marL="285750" lvl="0" indent="-285750">
              <a:buFont typeface="Arial" panose="020B0604020202020204" pitchFamily="34" charset="0"/>
              <a:buChar char="•"/>
            </a:pPr>
            <a:r>
              <a:rPr lang="pl-PL" dirty="0" err="1"/>
              <a:t>Przydziałki</a:t>
            </a:r>
            <a:r>
              <a:rPr lang="pl-PL" dirty="0"/>
              <a:t>.</a:t>
            </a:r>
          </a:p>
        </p:txBody>
      </p:sp>
    </p:spTree>
    <p:extLst>
      <p:ext uri="{BB962C8B-B14F-4D97-AF65-F5344CB8AC3E}">
        <p14:creationId xmlns:p14="http://schemas.microsoft.com/office/powerpoint/2010/main" val="197878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269776"/>
            <a:ext cx="7416824" cy="1215008"/>
          </a:xfrm>
        </p:spPr>
        <p:txBody>
          <a:bodyPr>
            <a:normAutofit/>
          </a:bodyPr>
          <a:lstStyle/>
          <a:p>
            <a:r>
              <a:rPr lang="pl-PL" sz="2600" dirty="0"/>
              <a:t>WSKAZANIE OBSZARU ZDEGRADOWANEGO</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196752"/>
            <a:ext cx="7524328" cy="5322589"/>
          </a:xfrm>
          <a:prstGeom prst="rect">
            <a:avLst/>
          </a:prstGeom>
        </p:spPr>
      </p:pic>
    </p:spTree>
    <p:extLst>
      <p:ext uri="{BB962C8B-B14F-4D97-AF65-F5344CB8AC3E}">
        <p14:creationId xmlns:p14="http://schemas.microsoft.com/office/powerpoint/2010/main" val="234042365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3784</TotalTime>
  <Words>3281</Words>
  <Application>Microsoft Office PowerPoint</Application>
  <PresentationFormat>Pokaz na ekranie (4:3)</PresentationFormat>
  <Paragraphs>672</Paragraphs>
  <Slides>26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Arial</vt:lpstr>
      <vt:lpstr>Calibri</vt:lpstr>
      <vt:lpstr>Open Sans</vt:lpstr>
      <vt:lpstr>Symbol</vt:lpstr>
      <vt:lpstr>Times New Roman</vt:lpstr>
      <vt:lpstr>Motyw pakietu Office</vt:lpstr>
      <vt:lpstr>Przedsięwzięcia rewitalizacyjne  Spotkanie z Komitetem Rewitalizacji 9 grudnia 2022</vt:lpstr>
      <vt:lpstr>Program spotkania</vt:lpstr>
      <vt:lpstr>PODSTAWA PRAWNA – USTAWA O REWITALIZACJI Z DNIA 9 PAŹDZIERNIKA 2015R.</vt:lpstr>
      <vt:lpstr>PODZIAŁ MIASTA NA JEDNOSTKI ANALITYCZNE</vt:lpstr>
      <vt:lpstr>WSKAŹNIKI</vt:lpstr>
      <vt:lpstr>WSKAŹNIKI</vt:lpstr>
      <vt:lpstr>DIAGNOZA SŁUŻĄCA WYZNACZENIU OBSZARU ZDEGRADOWANEGO I REWITALIZACJI</vt:lpstr>
      <vt:lpstr>WSKAZANIE OBSZARU ZDEGRADOWANEGO</vt:lpstr>
      <vt:lpstr>WSKAZANIE OBSZARU ZDEGRADOWANEGO</vt:lpstr>
      <vt:lpstr>WSKAZANIE OBSZARU ZDEGRADOWANEGO</vt:lpstr>
      <vt:lpstr>WSKAZANIE OBSZARU ZDEGRADOWANEGO</vt:lpstr>
      <vt:lpstr>WSKAZANIE OBSZARU ZDEGRADOWANEGO</vt:lpstr>
      <vt:lpstr>WSKAZANIE OBSZARU REWITALIZACJI</vt:lpstr>
      <vt:lpstr>Potencjały i problemy</vt:lpstr>
      <vt:lpstr>Potencjały i problemy</vt:lpstr>
      <vt:lpstr>Potencjały i problemy</vt:lpstr>
      <vt:lpstr>Potencjały i problemy</vt:lpstr>
      <vt:lpstr>Potencjały i problemy</vt:lpstr>
      <vt:lpstr>Potencjały i problemy</vt:lpstr>
      <vt:lpstr>Wizja rozwoju</vt:lpstr>
      <vt:lpstr>Cele i kierunki działań</vt:lpstr>
      <vt:lpstr>Przedsięwzięcia rewitalizacyjne</vt:lpstr>
      <vt:lpstr>Przedsięwzięcia rewitalizacyjne</vt:lpstr>
      <vt:lpstr>Wskaźniki operacyjne</vt:lpstr>
      <vt:lpstr>Wskaźniki programu</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Wizja</dc:title>
  <dc:creator>Marcin Ługawiak</dc:creator>
  <cp:lastModifiedBy>Dorota Czerniejewska</cp:lastModifiedBy>
  <cp:revision>265</cp:revision>
  <dcterms:created xsi:type="dcterms:W3CDTF">2013-04-02T09:25:21Z</dcterms:created>
  <dcterms:modified xsi:type="dcterms:W3CDTF">2022-12-27T11:44:03Z</dcterms:modified>
</cp:coreProperties>
</file>